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738" r:id="rId2"/>
    <p:sldId id="733" r:id="rId3"/>
    <p:sldId id="725" r:id="rId4"/>
    <p:sldId id="729" r:id="rId5"/>
    <p:sldId id="718" r:id="rId6"/>
    <p:sldId id="719" r:id="rId7"/>
    <p:sldId id="720" r:id="rId8"/>
    <p:sldId id="721" r:id="rId9"/>
    <p:sldId id="711" r:id="rId10"/>
    <p:sldId id="712" r:id="rId11"/>
    <p:sldId id="266" r:id="rId12"/>
    <p:sldId id="723" r:id="rId13"/>
    <p:sldId id="724" r:id="rId14"/>
    <p:sldId id="722" r:id="rId15"/>
    <p:sldId id="257" r:id="rId16"/>
    <p:sldId id="274" r:id="rId17"/>
    <p:sldId id="716" r:id="rId18"/>
    <p:sldId id="271" r:id="rId19"/>
    <p:sldId id="260" r:id="rId20"/>
    <p:sldId id="713" r:id="rId21"/>
    <p:sldId id="270" r:id="rId22"/>
    <p:sldId id="739" r:id="rId23"/>
  </p:sldIdLst>
  <p:sldSz cx="12192000" cy="6858000"/>
  <p:notesSz cx="9872663" cy="67976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7A74"/>
    <a:srgbClr val="777874"/>
    <a:srgbClr val="FFFFFF"/>
    <a:srgbClr val="45210A"/>
    <a:srgbClr val="624E33"/>
    <a:srgbClr val="F0D98C"/>
    <a:srgbClr val="FCF9F4"/>
    <a:srgbClr val="E7C44A"/>
    <a:srgbClr val="622E0E"/>
    <a:srgbClr val="BD0B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065" autoAdjust="0"/>
    <p:restoredTop sz="93918" autoAdjust="0"/>
  </p:normalViewPr>
  <p:slideViewPr>
    <p:cSldViewPr snapToGrid="0">
      <p:cViewPr varScale="1">
        <p:scale>
          <a:sx n="104" d="100"/>
          <a:sy n="104" d="100"/>
        </p:scale>
        <p:origin x="38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278154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592224" y="1"/>
            <a:ext cx="4278154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DFB2AA-9550-4D1A-B82B-81C635EE9F36}" type="datetimeFigureOut">
              <a:rPr lang="ru-RU" smtClean="0"/>
              <a:t>15.05.2025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97188" y="849313"/>
            <a:ext cx="4078287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87267" y="3271381"/>
            <a:ext cx="789813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278154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592224" y="6456612"/>
            <a:ext cx="4278154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E274B-A0C9-4074-8988-52DE99BE79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38557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0E274B-A0C9-4074-8988-52DE99BE79CD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137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0E274B-A0C9-4074-8988-52DE99BE79CD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27735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Форум #</a:t>
            </a:r>
            <a:r>
              <a:rPr lang="ru-RU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РыжийФест</a:t>
            </a:r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—2021 объединит свыше 35</a:t>
            </a:r>
            <a:r>
              <a:rPr lang="ru-RU" dirty="0"/>
              <a:t> </a:t>
            </a:r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культурно-просветительских событий разного формата (творческие встречи, дискуссии, лекции, презентации и</a:t>
            </a:r>
            <a:r>
              <a:rPr lang="ru-RU" dirty="0"/>
              <a:t> </a:t>
            </a:r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мастер-классы), которые пройдут в</a:t>
            </a:r>
            <a:r>
              <a:rPr lang="ru-RU" dirty="0"/>
              <a:t> </a:t>
            </a:r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четырех городах региона: Челябинске, Миассе, Озерске и</a:t>
            </a:r>
            <a:r>
              <a:rPr lang="ru-RU" dirty="0"/>
              <a:t> </a:t>
            </a:r>
            <a:r>
              <a:rPr lang="ru-RU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Сатке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0E274B-A0C9-4074-8988-52DE99BE79CD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73970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Форум #</a:t>
            </a:r>
            <a:r>
              <a:rPr lang="ru-RU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РыжийФест</a:t>
            </a:r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—2021 объединит свыше 35</a:t>
            </a:r>
            <a:r>
              <a:rPr lang="ru-RU" dirty="0"/>
              <a:t> </a:t>
            </a:r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культурно-просветительских событий разного формата (творческие встречи, дискуссии, лекции, презентации и</a:t>
            </a:r>
            <a:r>
              <a:rPr lang="ru-RU" dirty="0"/>
              <a:t> </a:t>
            </a:r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мастер-классы), которые пройдут в</a:t>
            </a:r>
            <a:r>
              <a:rPr lang="ru-RU" dirty="0"/>
              <a:t> </a:t>
            </a:r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четырех городах региона: Челябинске, Миассе, Озерске и</a:t>
            </a:r>
            <a:r>
              <a:rPr lang="ru-RU" dirty="0"/>
              <a:t> </a:t>
            </a:r>
            <a:r>
              <a:rPr lang="ru-RU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Сатке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0E274B-A0C9-4074-8988-52DE99BE79CD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73970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0E274B-A0C9-4074-8988-52DE99BE79CD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47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4BFFC8-EAA0-4441-8040-0F044AD83A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94560EB-787C-48FF-9669-1E6EA1C059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7F271BC-0115-47BA-8479-0E127D97C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75D28-8651-49DE-B7AB-F8E23D5709D8}" type="datetimeFigureOut">
              <a:rPr lang="ru-RU" smtClean="0"/>
              <a:t>15.05.2025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48C290F-FB5F-4696-9BF1-8A127BBB68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584019D-9BF7-4326-8344-8180EBBEC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9F1B7-91C6-420F-B10B-99A262EE04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9229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9EF9A0-EF8E-4680-B881-24F746AA7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6EF7FD6-E11F-4F50-9481-69892EC2C9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B8A6D7B-9F04-4FBF-89D9-52CCE43429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75D28-8651-49DE-B7AB-F8E23D5709D8}" type="datetimeFigureOut">
              <a:rPr lang="ru-RU" smtClean="0"/>
              <a:t>15.05.2025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565B9A9-E6ED-420C-A0E1-B4E89A9D8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5BA9424-E960-43C9-9EEB-E482DEFE9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9F1B7-91C6-420F-B10B-99A262EE04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5358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E823EB-2778-4E39-95EB-82B88FF585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24927E2-1A74-4CAF-B6A9-D27993E681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9BC5D8-9D7A-46F8-87B4-8F3B45AA4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75D28-8651-49DE-B7AB-F8E23D5709D8}" type="datetimeFigureOut">
              <a:rPr lang="ru-RU" smtClean="0"/>
              <a:t>15.05.2025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9103354-CDCA-4758-BDF3-6DA31A237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0782C57-6BA2-42B8-8843-6256EAFA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9F1B7-91C6-420F-B10B-99A262EE04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6048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98B4D6-DFB3-4221-B2F8-59DDCA2AE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D1F47E6-B371-4E4C-BB57-57BB98035C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BBE93DE-B25F-4E02-944D-06E506A1BD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6AA1F6C-6434-4908-A19A-8FAD1350F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75D28-8651-49DE-B7AB-F8E23D5709D8}" type="datetimeFigureOut">
              <a:rPr lang="ru-RU" smtClean="0"/>
              <a:t>15.05.2025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4188AD9-6D0F-49C1-8772-4654A3EC7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81EDCE8-32A4-40FB-B6D3-6A644EBB0F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9F1B7-91C6-420F-B10B-99A262EE04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1885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ABEC6D-2CA1-4814-B63F-332D08EEB9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ECAE8F8-34C5-4F13-B49F-AE2043149C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13D217F-60D4-41FA-9BA6-93182801EC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E5B1672-5F81-4BAC-856C-E46854DF25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DF5D411E-A354-4ADD-ABB5-97CDB62128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E43D0B0-9C02-43B5-B346-873D2B778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75D28-8651-49DE-B7AB-F8E23D5709D8}" type="datetimeFigureOut">
              <a:rPr lang="ru-RU" smtClean="0"/>
              <a:t>15.05.2025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5BC34E3-5BC4-4C3F-B13B-2554AFBCF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C88A997-0D02-4AED-B552-5F9E6F163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9F1B7-91C6-420F-B10B-99A262EE04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1786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500CD6-10DC-442D-98EF-EE837C78F5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7969FFA-3AFC-4F3B-950D-0DE7EB994A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75D28-8651-49DE-B7AB-F8E23D5709D8}" type="datetimeFigureOut">
              <a:rPr lang="ru-RU" smtClean="0"/>
              <a:t>15.05.2025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C848022-EF66-48FD-B624-7DBDE13182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E58991A-2E12-4922-8171-3A70851058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9F1B7-91C6-420F-B10B-99A262EE04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1811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32B4FC9-123F-43A1-9AA7-E6D91F28E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75D28-8651-49DE-B7AB-F8E23D5709D8}" type="datetimeFigureOut">
              <a:rPr lang="ru-RU" smtClean="0"/>
              <a:t>15.05.2025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CDE1F47-0A80-41EA-9253-4DB0940587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AEA1A48-4F16-4F22-92DA-328BC39C5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9F1B7-91C6-420F-B10B-99A262EE04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3918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409967-D75B-43AD-AAB5-60B7CED90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F00D7E4-2ADB-40CE-B570-420A3A0C87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EED623F-03F3-4656-A665-41D721E468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3284488-D4C2-4148-BE07-94892D1C4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75D28-8651-49DE-B7AB-F8E23D5709D8}" type="datetimeFigureOut">
              <a:rPr lang="ru-RU" smtClean="0"/>
              <a:t>15.05.2025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4E930DF-3E14-404F-A5E9-DB788B55C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D7A39FA-A809-491F-B757-10FF2DC37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9F1B7-91C6-420F-B10B-99A262EE04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9803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818B21-B06E-4D47-B4D1-DD39AD868C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069AE2D-AED5-420C-982C-91741A814CB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77B5231-B123-4447-8A32-C192F0CD30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5080AC5-D432-4C4D-AE61-EEBE2696C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75D28-8651-49DE-B7AB-F8E23D5709D8}" type="datetimeFigureOut">
              <a:rPr lang="ru-RU" smtClean="0"/>
              <a:t>15.05.2025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A8A5A26-9EE3-40EC-A6DD-C804963A38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22C60B3-C8A1-4B1F-B50C-D946B69FA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9F1B7-91C6-420F-B10B-99A262EE04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9330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85A5C9-276C-402B-8721-91AB68CE1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15F5FE6-5720-4F56-A676-2EE5CFB589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7E9C2B1-4026-4B1F-8BD2-549AB47EE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75D28-8651-49DE-B7AB-F8E23D5709D8}" type="datetimeFigureOut">
              <a:rPr lang="ru-RU" smtClean="0"/>
              <a:t>15.05.2025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D32E6F0-4489-4CE5-AA64-2F4E14F29D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31B8654-B1CD-4CEC-A161-CE8690E28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9F1B7-91C6-420F-B10B-99A262EE04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7137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361B4D8-EB60-49AE-8961-B13D660F50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D69CA22-C6EE-44DC-821C-11D21CE7BC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C4702E6-DDBF-4B11-87A7-79063A7D0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75D28-8651-49DE-B7AB-F8E23D5709D8}" type="datetimeFigureOut">
              <a:rPr lang="ru-RU" smtClean="0"/>
              <a:t>15.05.2025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7C101C-7C9D-4B40-A2AB-086D4CA3C8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76C3FA2-677E-4C18-9234-DBC08939F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9F1B7-91C6-420F-B10B-99A262EE04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81301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4025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alpha val="57000"/>
                <a:lumMod val="13000"/>
                <a:lumOff val="87000"/>
              </a:schemeClr>
            </a:gs>
            <a:gs pos="45000">
              <a:srgbClr val="FCF9F4">
                <a:lumMod val="30000"/>
                <a:lumOff val="70000"/>
                <a:alpha val="18000"/>
              </a:srgbClr>
            </a:gs>
            <a:gs pos="65000">
              <a:srgbClr val="622E0E">
                <a:alpha val="34000"/>
                <a:lumMod val="4000"/>
                <a:lumOff val="96000"/>
              </a:srgbClr>
            </a:gs>
            <a:gs pos="100000">
              <a:srgbClr val="E7C44A">
                <a:lumMod val="12000"/>
                <a:lumOff val="88000"/>
                <a:alpha val="55000"/>
              </a:srgb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15D78-5680-45A4-A754-2ECB6F640B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5960F5A-177C-42A1-AAAF-18B71A0DA5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869E6CD-88BF-41C0-84DF-315F6A8D41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75D28-8651-49DE-B7AB-F8E23D5709D8}" type="datetimeFigureOut">
              <a:rPr lang="ru-RU" smtClean="0"/>
              <a:t>15.05.2025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A93AD6-8886-49FA-9606-97421D3253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70BC874-F639-4BE2-A77B-58E24368ED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B9F1B7-91C6-420F-B10B-99A262EE04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1423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Relationship Id="rId9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4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icture 2" descr="Особенности Южного Урала — Территория RUS">
            <a:extLst>
              <a:ext uri="{FF2B5EF4-FFF2-40B4-BE49-F238E27FC236}">
                <a16:creationId xmlns:a16="http://schemas.microsoft.com/office/drawing/2014/main" id="{FE90BD55-CB3B-4DEC-985A-E79069A8EDD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8" b="23707"/>
          <a:stretch/>
        </p:blipFill>
        <p:spPr bwMode="auto">
          <a:xfrm>
            <a:off x="-41329" y="1"/>
            <a:ext cx="122333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id="{47288E7B-8A2C-4D18-A2A3-0A5847592A91}"/>
              </a:ext>
            </a:extLst>
          </p:cNvPr>
          <p:cNvSpPr/>
          <p:nvPr/>
        </p:nvSpPr>
        <p:spPr>
          <a:xfrm>
            <a:off x="-41329" y="-10561"/>
            <a:ext cx="12233329" cy="6858000"/>
          </a:xfrm>
          <a:prstGeom prst="rect">
            <a:avLst/>
          </a:prstGeom>
          <a:solidFill>
            <a:schemeClr val="tx1">
              <a:alpha val="6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object 8"/>
          <p:cNvSpPr/>
          <p:nvPr/>
        </p:nvSpPr>
        <p:spPr>
          <a:xfrm>
            <a:off x="5049616" y="4046930"/>
            <a:ext cx="2092768" cy="0"/>
          </a:xfrm>
          <a:custGeom>
            <a:avLst/>
            <a:gdLst/>
            <a:ahLst/>
            <a:cxnLst/>
            <a:rect l="l" t="t" r="r" b="b"/>
            <a:pathLst>
              <a:path w="2310765">
                <a:moveTo>
                  <a:pt x="0" y="0"/>
                </a:moveTo>
                <a:lnTo>
                  <a:pt x="2310447" y="0"/>
                </a:lnTo>
              </a:path>
            </a:pathLst>
          </a:custGeom>
          <a:ln w="19800">
            <a:solidFill>
              <a:srgbClr val="E7C44A">
                <a:alpha val="62000"/>
              </a:srgbClr>
            </a:solidFill>
          </a:ln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24" name="object 24"/>
          <p:cNvSpPr/>
          <p:nvPr/>
        </p:nvSpPr>
        <p:spPr>
          <a:xfrm>
            <a:off x="1353901" y="15898"/>
            <a:ext cx="244990" cy="1271534"/>
          </a:xfrm>
          <a:custGeom>
            <a:avLst/>
            <a:gdLst/>
            <a:ahLst/>
            <a:cxnLst/>
            <a:rect l="l" t="t" r="r" b="b"/>
            <a:pathLst>
              <a:path w="270510" h="1403985">
                <a:moveTo>
                  <a:pt x="0" y="0"/>
                </a:moveTo>
                <a:lnTo>
                  <a:pt x="0" y="1243277"/>
                </a:lnTo>
                <a:lnTo>
                  <a:pt x="3641" y="1267456"/>
                </a:lnTo>
                <a:lnTo>
                  <a:pt x="13996" y="1288894"/>
                </a:lnTo>
                <a:lnTo>
                  <a:pt x="30209" y="1306338"/>
                </a:lnTo>
                <a:lnTo>
                  <a:pt x="51426" y="1318535"/>
                </a:lnTo>
                <a:lnTo>
                  <a:pt x="270320" y="1403927"/>
                </a:lnTo>
                <a:lnTo>
                  <a:pt x="270320" y="1354754"/>
                </a:lnTo>
                <a:lnTo>
                  <a:pt x="236714" y="1354754"/>
                </a:lnTo>
                <a:lnTo>
                  <a:pt x="63633" y="1287216"/>
                </a:lnTo>
                <a:lnTo>
                  <a:pt x="51246" y="1280098"/>
                </a:lnTo>
                <a:lnTo>
                  <a:pt x="41779" y="1269913"/>
                </a:lnTo>
                <a:lnTo>
                  <a:pt x="35733" y="1257396"/>
                </a:lnTo>
                <a:lnTo>
                  <a:pt x="33606" y="1243277"/>
                </a:lnTo>
                <a:lnTo>
                  <a:pt x="33606" y="49297"/>
                </a:lnTo>
                <a:lnTo>
                  <a:pt x="125767" y="49297"/>
                </a:lnTo>
                <a:lnTo>
                  <a:pt x="0" y="0"/>
                </a:lnTo>
                <a:close/>
              </a:path>
              <a:path w="270510" h="1403985">
                <a:moveTo>
                  <a:pt x="125767" y="49297"/>
                </a:moveTo>
                <a:lnTo>
                  <a:pt x="33606" y="49297"/>
                </a:lnTo>
                <a:lnTo>
                  <a:pt x="206827" y="117198"/>
                </a:lnTo>
                <a:lnTo>
                  <a:pt x="219042" y="124296"/>
                </a:lnTo>
                <a:lnTo>
                  <a:pt x="228477" y="134533"/>
                </a:lnTo>
                <a:lnTo>
                  <a:pt x="234559" y="147064"/>
                </a:lnTo>
                <a:lnTo>
                  <a:pt x="236714" y="161046"/>
                </a:lnTo>
                <a:lnTo>
                  <a:pt x="236714" y="1354754"/>
                </a:lnTo>
                <a:lnTo>
                  <a:pt x="270320" y="1354754"/>
                </a:lnTo>
                <a:lnTo>
                  <a:pt x="270320" y="161046"/>
                </a:lnTo>
                <a:lnTo>
                  <a:pt x="266690" y="136915"/>
                </a:lnTo>
                <a:lnTo>
                  <a:pt x="256371" y="115509"/>
                </a:lnTo>
                <a:lnTo>
                  <a:pt x="240218" y="98079"/>
                </a:lnTo>
                <a:lnTo>
                  <a:pt x="219088" y="85877"/>
                </a:lnTo>
                <a:lnTo>
                  <a:pt x="125767" y="49297"/>
                </a:lnTo>
                <a:close/>
              </a:path>
            </a:pathLst>
          </a:custGeom>
          <a:solidFill>
            <a:srgbClr val="E7C44A">
              <a:alpha val="61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25" name="object 25"/>
          <p:cNvSpPr/>
          <p:nvPr/>
        </p:nvSpPr>
        <p:spPr>
          <a:xfrm>
            <a:off x="1080534" y="210305"/>
            <a:ext cx="265694" cy="790755"/>
          </a:xfrm>
          <a:custGeom>
            <a:avLst/>
            <a:gdLst/>
            <a:ahLst/>
            <a:cxnLst/>
            <a:rect l="l" t="t" r="r" b="b"/>
            <a:pathLst>
              <a:path w="293369" h="873125">
                <a:moveTo>
                  <a:pt x="293051" y="0"/>
                </a:moveTo>
                <a:lnTo>
                  <a:pt x="70484" y="89960"/>
                </a:lnTo>
                <a:lnTo>
                  <a:pt x="19184" y="131421"/>
                </a:lnTo>
                <a:lnTo>
                  <a:pt x="0" y="194555"/>
                </a:lnTo>
                <a:lnTo>
                  <a:pt x="0" y="872837"/>
                </a:lnTo>
                <a:lnTo>
                  <a:pt x="123241" y="823020"/>
                </a:lnTo>
                <a:lnTo>
                  <a:pt x="33599" y="823020"/>
                </a:lnTo>
                <a:lnTo>
                  <a:pt x="33599" y="194555"/>
                </a:lnTo>
                <a:lnTo>
                  <a:pt x="47071" y="150220"/>
                </a:lnTo>
                <a:lnTo>
                  <a:pt x="83088" y="121136"/>
                </a:lnTo>
                <a:lnTo>
                  <a:pt x="259445" y="49817"/>
                </a:lnTo>
                <a:lnTo>
                  <a:pt x="293051" y="49817"/>
                </a:lnTo>
                <a:lnTo>
                  <a:pt x="293051" y="0"/>
                </a:lnTo>
                <a:close/>
              </a:path>
              <a:path w="293369" h="873125">
                <a:moveTo>
                  <a:pt x="293051" y="49817"/>
                </a:moveTo>
                <a:lnTo>
                  <a:pt x="259445" y="49817"/>
                </a:lnTo>
                <a:lnTo>
                  <a:pt x="259445" y="731725"/>
                </a:lnTo>
                <a:lnTo>
                  <a:pt x="33599" y="823020"/>
                </a:lnTo>
                <a:lnTo>
                  <a:pt x="123241" y="823020"/>
                </a:lnTo>
                <a:lnTo>
                  <a:pt x="293051" y="754380"/>
                </a:lnTo>
                <a:lnTo>
                  <a:pt x="293051" y="49817"/>
                </a:lnTo>
                <a:close/>
              </a:path>
            </a:pathLst>
          </a:custGeom>
          <a:solidFill>
            <a:srgbClr val="E7C44A">
              <a:alpha val="61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26" name="object 26"/>
          <p:cNvSpPr/>
          <p:nvPr/>
        </p:nvSpPr>
        <p:spPr>
          <a:xfrm>
            <a:off x="1605970" y="306228"/>
            <a:ext cx="265694" cy="790755"/>
          </a:xfrm>
          <a:custGeom>
            <a:avLst/>
            <a:gdLst/>
            <a:ahLst/>
            <a:cxnLst/>
            <a:rect l="l" t="t" r="r" b="b"/>
            <a:pathLst>
              <a:path w="293369" h="873125">
                <a:moveTo>
                  <a:pt x="293055" y="0"/>
                </a:moveTo>
                <a:lnTo>
                  <a:pt x="0" y="118465"/>
                </a:lnTo>
                <a:lnTo>
                  <a:pt x="0" y="872794"/>
                </a:lnTo>
                <a:lnTo>
                  <a:pt x="123231" y="822977"/>
                </a:lnTo>
                <a:lnTo>
                  <a:pt x="33606" y="822977"/>
                </a:lnTo>
                <a:lnTo>
                  <a:pt x="33606" y="141102"/>
                </a:lnTo>
                <a:lnTo>
                  <a:pt x="259452" y="49806"/>
                </a:lnTo>
                <a:lnTo>
                  <a:pt x="293055" y="49806"/>
                </a:lnTo>
                <a:lnTo>
                  <a:pt x="293055" y="0"/>
                </a:lnTo>
                <a:close/>
              </a:path>
              <a:path w="293369" h="873125">
                <a:moveTo>
                  <a:pt x="293055" y="49806"/>
                </a:moveTo>
                <a:lnTo>
                  <a:pt x="259452" y="49806"/>
                </a:lnTo>
                <a:lnTo>
                  <a:pt x="259452" y="678286"/>
                </a:lnTo>
                <a:lnTo>
                  <a:pt x="255946" y="701736"/>
                </a:lnTo>
                <a:lnTo>
                  <a:pt x="245976" y="722592"/>
                </a:lnTo>
                <a:lnTo>
                  <a:pt x="230364" y="739638"/>
                </a:lnTo>
                <a:lnTo>
                  <a:pt x="209933" y="751658"/>
                </a:lnTo>
                <a:lnTo>
                  <a:pt x="33606" y="822977"/>
                </a:lnTo>
                <a:lnTo>
                  <a:pt x="123231" y="822977"/>
                </a:lnTo>
                <a:lnTo>
                  <a:pt x="222534" y="782834"/>
                </a:lnTo>
                <a:lnTo>
                  <a:pt x="273854" y="741408"/>
                </a:lnTo>
                <a:lnTo>
                  <a:pt x="293055" y="678286"/>
                </a:lnTo>
                <a:lnTo>
                  <a:pt x="293055" y="49806"/>
                </a:lnTo>
                <a:close/>
              </a:path>
            </a:pathLst>
          </a:custGeom>
          <a:solidFill>
            <a:srgbClr val="E7C44A">
              <a:alpha val="61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27" name="object 27"/>
          <p:cNvSpPr/>
          <p:nvPr/>
        </p:nvSpPr>
        <p:spPr>
          <a:xfrm>
            <a:off x="2150375" y="4099"/>
            <a:ext cx="244990" cy="1266358"/>
          </a:xfrm>
          <a:custGeom>
            <a:avLst/>
            <a:gdLst/>
            <a:ahLst/>
            <a:cxnLst/>
            <a:rect l="l" t="t" r="r" b="b"/>
            <a:pathLst>
              <a:path w="270510" h="1398270">
                <a:moveTo>
                  <a:pt x="15792" y="0"/>
                </a:moveTo>
                <a:lnTo>
                  <a:pt x="0" y="0"/>
                </a:lnTo>
                <a:lnTo>
                  <a:pt x="0" y="1237078"/>
                </a:lnTo>
                <a:lnTo>
                  <a:pt x="13998" y="1282730"/>
                </a:lnTo>
                <a:lnTo>
                  <a:pt x="51451" y="1312357"/>
                </a:lnTo>
                <a:lnTo>
                  <a:pt x="270313" y="1397714"/>
                </a:lnTo>
                <a:lnTo>
                  <a:pt x="270313" y="1348563"/>
                </a:lnTo>
                <a:lnTo>
                  <a:pt x="236692" y="1348563"/>
                </a:lnTo>
                <a:lnTo>
                  <a:pt x="63658" y="1281052"/>
                </a:lnTo>
                <a:lnTo>
                  <a:pt x="51372" y="1273929"/>
                </a:lnTo>
                <a:lnTo>
                  <a:pt x="41882" y="1263662"/>
                </a:lnTo>
                <a:lnTo>
                  <a:pt x="35766" y="1251097"/>
                </a:lnTo>
                <a:lnTo>
                  <a:pt x="33599" y="1237078"/>
                </a:lnTo>
                <a:lnTo>
                  <a:pt x="33599" y="43102"/>
                </a:lnTo>
                <a:lnTo>
                  <a:pt x="125732" y="43102"/>
                </a:lnTo>
                <a:lnTo>
                  <a:pt x="15792" y="0"/>
                </a:lnTo>
                <a:close/>
              </a:path>
              <a:path w="270510" h="1398270">
                <a:moveTo>
                  <a:pt x="125732" y="43102"/>
                </a:moveTo>
                <a:lnTo>
                  <a:pt x="33599" y="43102"/>
                </a:lnTo>
                <a:lnTo>
                  <a:pt x="206809" y="110987"/>
                </a:lnTo>
                <a:lnTo>
                  <a:pt x="219134" y="118103"/>
                </a:lnTo>
                <a:lnTo>
                  <a:pt x="228556" y="128273"/>
                </a:lnTo>
                <a:lnTo>
                  <a:pt x="234575" y="140761"/>
                </a:lnTo>
                <a:lnTo>
                  <a:pt x="236692" y="154831"/>
                </a:lnTo>
                <a:lnTo>
                  <a:pt x="236692" y="1348563"/>
                </a:lnTo>
                <a:lnTo>
                  <a:pt x="270313" y="1348563"/>
                </a:lnTo>
                <a:lnTo>
                  <a:pt x="270313" y="154831"/>
                </a:lnTo>
                <a:lnTo>
                  <a:pt x="266681" y="130722"/>
                </a:lnTo>
                <a:lnTo>
                  <a:pt x="256360" y="109326"/>
                </a:lnTo>
                <a:lnTo>
                  <a:pt x="240207" y="91900"/>
                </a:lnTo>
                <a:lnTo>
                  <a:pt x="219081" y="79699"/>
                </a:lnTo>
                <a:lnTo>
                  <a:pt x="125732" y="43102"/>
                </a:lnTo>
                <a:close/>
              </a:path>
            </a:pathLst>
          </a:custGeom>
          <a:solidFill>
            <a:srgbClr val="E7C44A">
              <a:alpha val="61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28" name="object 28"/>
          <p:cNvSpPr/>
          <p:nvPr/>
        </p:nvSpPr>
        <p:spPr>
          <a:xfrm>
            <a:off x="1876993" y="192898"/>
            <a:ext cx="265694" cy="790755"/>
          </a:xfrm>
          <a:custGeom>
            <a:avLst/>
            <a:gdLst/>
            <a:ahLst/>
            <a:cxnLst/>
            <a:rect l="l" t="t" r="r" b="b"/>
            <a:pathLst>
              <a:path w="293369" h="873125">
                <a:moveTo>
                  <a:pt x="293051" y="0"/>
                </a:moveTo>
                <a:lnTo>
                  <a:pt x="70483" y="89985"/>
                </a:lnTo>
                <a:lnTo>
                  <a:pt x="19185" y="131403"/>
                </a:lnTo>
                <a:lnTo>
                  <a:pt x="0" y="194537"/>
                </a:lnTo>
                <a:lnTo>
                  <a:pt x="0" y="872837"/>
                </a:lnTo>
                <a:lnTo>
                  <a:pt x="123223" y="823020"/>
                </a:lnTo>
                <a:lnTo>
                  <a:pt x="33605" y="823020"/>
                </a:lnTo>
                <a:lnTo>
                  <a:pt x="33605" y="194537"/>
                </a:lnTo>
                <a:lnTo>
                  <a:pt x="47075" y="150214"/>
                </a:lnTo>
                <a:lnTo>
                  <a:pt x="83091" y="121150"/>
                </a:lnTo>
                <a:lnTo>
                  <a:pt x="259452" y="49813"/>
                </a:lnTo>
                <a:lnTo>
                  <a:pt x="293051" y="49813"/>
                </a:lnTo>
                <a:lnTo>
                  <a:pt x="293051" y="0"/>
                </a:lnTo>
                <a:close/>
              </a:path>
              <a:path w="293369" h="873125">
                <a:moveTo>
                  <a:pt x="293051" y="49813"/>
                </a:moveTo>
                <a:lnTo>
                  <a:pt x="259452" y="49813"/>
                </a:lnTo>
                <a:lnTo>
                  <a:pt x="259452" y="731718"/>
                </a:lnTo>
                <a:lnTo>
                  <a:pt x="33605" y="823020"/>
                </a:lnTo>
                <a:lnTo>
                  <a:pt x="123223" y="823020"/>
                </a:lnTo>
                <a:lnTo>
                  <a:pt x="293051" y="754362"/>
                </a:lnTo>
                <a:lnTo>
                  <a:pt x="293051" y="49813"/>
                </a:lnTo>
                <a:close/>
              </a:path>
            </a:pathLst>
          </a:custGeom>
          <a:solidFill>
            <a:srgbClr val="E7C44A">
              <a:alpha val="61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29" name="object 29"/>
          <p:cNvSpPr/>
          <p:nvPr/>
        </p:nvSpPr>
        <p:spPr>
          <a:xfrm>
            <a:off x="2402429" y="288814"/>
            <a:ext cx="265694" cy="790755"/>
          </a:xfrm>
          <a:custGeom>
            <a:avLst/>
            <a:gdLst/>
            <a:ahLst/>
            <a:cxnLst/>
            <a:rect l="l" t="t" r="r" b="b"/>
            <a:pathLst>
              <a:path w="293369" h="873125">
                <a:moveTo>
                  <a:pt x="293065" y="0"/>
                </a:moveTo>
                <a:lnTo>
                  <a:pt x="0" y="118457"/>
                </a:lnTo>
                <a:lnTo>
                  <a:pt x="0" y="872820"/>
                </a:lnTo>
                <a:lnTo>
                  <a:pt x="123246" y="823006"/>
                </a:lnTo>
                <a:lnTo>
                  <a:pt x="33601" y="823006"/>
                </a:lnTo>
                <a:lnTo>
                  <a:pt x="33601" y="141098"/>
                </a:lnTo>
                <a:lnTo>
                  <a:pt x="259462" y="49799"/>
                </a:lnTo>
                <a:lnTo>
                  <a:pt x="293065" y="49799"/>
                </a:lnTo>
                <a:lnTo>
                  <a:pt x="293065" y="0"/>
                </a:lnTo>
                <a:close/>
              </a:path>
              <a:path w="293369" h="873125">
                <a:moveTo>
                  <a:pt x="293065" y="49799"/>
                </a:moveTo>
                <a:lnTo>
                  <a:pt x="259462" y="49799"/>
                </a:lnTo>
                <a:lnTo>
                  <a:pt x="259462" y="678280"/>
                </a:lnTo>
                <a:lnTo>
                  <a:pt x="255956" y="701736"/>
                </a:lnTo>
                <a:lnTo>
                  <a:pt x="245985" y="722605"/>
                </a:lnTo>
                <a:lnTo>
                  <a:pt x="230370" y="739666"/>
                </a:lnTo>
                <a:lnTo>
                  <a:pt x="209929" y="751699"/>
                </a:lnTo>
                <a:lnTo>
                  <a:pt x="33601" y="823006"/>
                </a:lnTo>
                <a:lnTo>
                  <a:pt x="123246" y="823006"/>
                </a:lnTo>
                <a:lnTo>
                  <a:pt x="222533" y="782877"/>
                </a:lnTo>
                <a:lnTo>
                  <a:pt x="273857" y="741408"/>
                </a:lnTo>
                <a:lnTo>
                  <a:pt x="293065" y="678280"/>
                </a:lnTo>
                <a:lnTo>
                  <a:pt x="293065" y="49799"/>
                </a:lnTo>
                <a:close/>
              </a:path>
            </a:pathLst>
          </a:custGeom>
          <a:solidFill>
            <a:srgbClr val="E7C44A">
              <a:alpha val="61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30" name="object 30"/>
          <p:cNvSpPr/>
          <p:nvPr/>
        </p:nvSpPr>
        <p:spPr>
          <a:xfrm>
            <a:off x="548796" y="33354"/>
            <a:ext cx="244990" cy="1271534"/>
          </a:xfrm>
          <a:custGeom>
            <a:avLst/>
            <a:gdLst/>
            <a:ahLst/>
            <a:cxnLst/>
            <a:rect l="l" t="t" r="r" b="b"/>
            <a:pathLst>
              <a:path w="270509" h="1403985">
                <a:moveTo>
                  <a:pt x="0" y="0"/>
                </a:moveTo>
                <a:lnTo>
                  <a:pt x="0" y="1242882"/>
                </a:lnTo>
                <a:lnTo>
                  <a:pt x="3629" y="1267010"/>
                </a:lnTo>
                <a:lnTo>
                  <a:pt x="13951" y="1288414"/>
                </a:lnTo>
                <a:lnTo>
                  <a:pt x="30112" y="1305839"/>
                </a:lnTo>
                <a:lnTo>
                  <a:pt x="51261" y="1318032"/>
                </a:lnTo>
                <a:lnTo>
                  <a:pt x="270313" y="1403910"/>
                </a:lnTo>
                <a:lnTo>
                  <a:pt x="270313" y="1354612"/>
                </a:lnTo>
                <a:lnTo>
                  <a:pt x="236711" y="1354612"/>
                </a:lnTo>
                <a:lnTo>
                  <a:pt x="63533" y="1286711"/>
                </a:lnTo>
                <a:lnTo>
                  <a:pt x="51186" y="1279604"/>
                </a:lnTo>
                <a:lnTo>
                  <a:pt x="41750" y="1269446"/>
                </a:lnTo>
                <a:lnTo>
                  <a:pt x="35722" y="1256964"/>
                </a:lnTo>
                <a:lnTo>
                  <a:pt x="33602" y="1242882"/>
                </a:lnTo>
                <a:lnTo>
                  <a:pt x="33602" y="49169"/>
                </a:lnTo>
                <a:lnTo>
                  <a:pt x="126040" y="49169"/>
                </a:lnTo>
                <a:lnTo>
                  <a:pt x="0" y="0"/>
                </a:lnTo>
                <a:close/>
              </a:path>
              <a:path w="270509" h="1403985">
                <a:moveTo>
                  <a:pt x="126040" y="49169"/>
                </a:moveTo>
                <a:lnTo>
                  <a:pt x="33602" y="49169"/>
                </a:lnTo>
                <a:lnTo>
                  <a:pt x="206683" y="116693"/>
                </a:lnTo>
                <a:lnTo>
                  <a:pt x="219072" y="123816"/>
                </a:lnTo>
                <a:lnTo>
                  <a:pt x="228539" y="134004"/>
                </a:lnTo>
                <a:lnTo>
                  <a:pt x="234585" y="146523"/>
                </a:lnTo>
                <a:lnTo>
                  <a:pt x="236711" y="160635"/>
                </a:lnTo>
                <a:lnTo>
                  <a:pt x="236711" y="1354612"/>
                </a:lnTo>
                <a:lnTo>
                  <a:pt x="270313" y="1354612"/>
                </a:lnTo>
                <a:lnTo>
                  <a:pt x="270313" y="160635"/>
                </a:lnTo>
                <a:lnTo>
                  <a:pt x="266671" y="136466"/>
                </a:lnTo>
                <a:lnTo>
                  <a:pt x="256317" y="115033"/>
                </a:lnTo>
                <a:lnTo>
                  <a:pt x="240106" y="97590"/>
                </a:lnTo>
                <a:lnTo>
                  <a:pt x="218894" y="85392"/>
                </a:lnTo>
                <a:lnTo>
                  <a:pt x="126040" y="49169"/>
                </a:lnTo>
                <a:close/>
              </a:path>
            </a:pathLst>
          </a:custGeom>
          <a:solidFill>
            <a:srgbClr val="E7C44A">
              <a:alpha val="61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31" name="object 31"/>
          <p:cNvSpPr/>
          <p:nvPr/>
        </p:nvSpPr>
        <p:spPr>
          <a:xfrm>
            <a:off x="801576" y="319928"/>
            <a:ext cx="265694" cy="790755"/>
          </a:xfrm>
          <a:custGeom>
            <a:avLst/>
            <a:gdLst/>
            <a:ahLst/>
            <a:cxnLst/>
            <a:rect l="l" t="t" r="r" b="b"/>
            <a:pathLst>
              <a:path w="293369" h="873125">
                <a:moveTo>
                  <a:pt x="293051" y="0"/>
                </a:moveTo>
                <a:lnTo>
                  <a:pt x="0" y="118477"/>
                </a:lnTo>
                <a:lnTo>
                  <a:pt x="0" y="872820"/>
                </a:lnTo>
                <a:lnTo>
                  <a:pt x="123273" y="823003"/>
                </a:lnTo>
                <a:lnTo>
                  <a:pt x="33599" y="823003"/>
                </a:lnTo>
                <a:lnTo>
                  <a:pt x="33599" y="141113"/>
                </a:lnTo>
                <a:lnTo>
                  <a:pt x="259444" y="49817"/>
                </a:lnTo>
                <a:lnTo>
                  <a:pt x="293051" y="49817"/>
                </a:lnTo>
                <a:lnTo>
                  <a:pt x="293051" y="0"/>
                </a:lnTo>
                <a:close/>
              </a:path>
              <a:path w="293369" h="873125">
                <a:moveTo>
                  <a:pt x="293051" y="49817"/>
                </a:moveTo>
                <a:lnTo>
                  <a:pt x="259444" y="49817"/>
                </a:lnTo>
                <a:lnTo>
                  <a:pt x="259444" y="678284"/>
                </a:lnTo>
                <a:lnTo>
                  <a:pt x="255939" y="701737"/>
                </a:lnTo>
                <a:lnTo>
                  <a:pt x="245974" y="722606"/>
                </a:lnTo>
                <a:lnTo>
                  <a:pt x="230372" y="739669"/>
                </a:lnTo>
                <a:lnTo>
                  <a:pt x="209958" y="751701"/>
                </a:lnTo>
                <a:lnTo>
                  <a:pt x="33599" y="823003"/>
                </a:lnTo>
                <a:lnTo>
                  <a:pt x="123273" y="823003"/>
                </a:lnTo>
                <a:lnTo>
                  <a:pt x="222566" y="782877"/>
                </a:lnTo>
                <a:lnTo>
                  <a:pt x="273865" y="741407"/>
                </a:lnTo>
                <a:lnTo>
                  <a:pt x="293051" y="678284"/>
                </a:lnTo>
                <a:lnTo>
                  <a:pt x="293051" y="49817"/>
                </a:lnTo>
                <a:close/>
              </a:path>
            </a:pathLst>
          </a:custGeom>
          <a:solidFill>
            <a:srgbClr val="E7C44A">
              <a:alpha val="61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32" name="object 32"/>
          <p:cNvSpPr/>
          <p:nvPr/>
        </p:nvSpPr>
        <p:spPr>
          <a:xfrm>
            <a:off x="276163" y="224054"/>
            <a:ext cx="265694" cy="790755"/>
          </a:xfrm>
          <a:custGeom>
            <a:avLst/>
            <a:gdLst/>
            <a:ahLst/>
            <a:cxnLst/>
            <a:rect l="l" t="t" r="r" b="b"/>
            <a:pathLst>
              <a:path w="293370" h="873125">
                <a:moveTo>
                  <a:pt x="293051" y="0"/>
                </a:moveTo>
                <a:lnTo>
                  <a:pt x="70485" y="89942"/>
                </a:lnTo>
                <a:lnTo>
                  <a:pt x="19185" y="131374"/>
                </a:lnTo>
                <a:lnTo>
                  <a:pt x="0" y="194490"/>
                </a:lnTo>
                <a:lnTo>
                  <a:pt x="0" y="872790"/>
                </a:lnTo>
                <a:lnTo>
                  <a:pt x="123237" y="822973"/>
                </a:lnTo>
                <a:lnTo>
                  <a:pt x="33605" y="822973"/>
                </a:lnTo>
                <a:lnTo>
                  <a:pt x="33605" y="194490"/>
                </a:lnTo>
                <a:lnTo>
                  <a:pt x="47076" y="150185"/>
                </a:lnTo>
                <a:lnTo>
                  <a:pt x="83106" y="121121"/>
                </a:lnTo>
                <a:lnTo>
                  <a:pt x="259444" y="49817"/>
                </a:lnTo>
                <a:lnTo>
                  <a:pt x="293051" y="49817"/>
                </a:lnTo>
                <a:lnTo>
                  <a:pt x="293051" y="0"/>
                </a:lnTo>
                <a:close/>
              </a:path>
              <a:path w="293370" h="873125">
                <a:moveTo>
                  <a:pt x="293051" y="49817"/>
                </a:moveTo>
                <a:lnTo>
                  <a:pt x="259444" y="49817"/>
                </a:lnTo>
                <a:lnTo>
                  <a:pt x="259444" y="731674"/>
                </a:lnTo>
                <a:lnTo>
                  <a:pt x="33605" y="822973"/>
                </a:lnTo>
                <a:lnTo>
                  <a:pt x="123237" y="822973"/>
                </a:lnTo>
                <a:lnTo>
                  <a:pt x="293051" y="754329"/>
                </a:lnTo>
                <a:lnTo>
                  <a:pt x="293051" y="49817"/>
                </a:lnTo>
                <a:close/>
              </a:path>
            </a:pathLst>
          </a:custGeom>
          <a:solidFill>
            <a:srgbClr val="E7C44A">
              <a:alpha val="61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33" name="object 33"/>
          <p:cNvSpPr/>
          <p:nvPr/>
        </p:nvSpPr>
        <p:spPr>
          <a:xfrm>
            <a:off x="1077747" y="982202"/>
            <a:ext cx="244990" cy="1271534"/>
          </a:xfrm>
          <a:custGeom>
            <a:avLst/>
            <a:gdLst/>
            <a:ahLst/>
            <a:cxnLst/>
            <a:rect l="l" t="t" r="r" b="b"/>
            <a:pathLst>
              <a:path w="270509" h="1403985">
                <a:moveTo>
                  <a:pt x="0" y="0"/>
                </a:moveTo>
                <a:lnTo>
                  <a:pt x="0" y="1243260"/>
                </a:lnTo>
                <a:lnTo>
                  <a:pt x="3639" y="1267441"/>
                </a:lnTo>
                <a:lnTo>
                  <a:pt x="13990" y="1288880"/>
                </a:lnTo>
                <a:lnTo>
                  <a:pt x="30203" y="1306324"/>
                </a:lnTo>
                <a:lnTo>
                  <a:pt x="51426" y="1318521"/>
                </a:lnTo>
                <a:lnTo>
                  <a:pt x="270301" y="1403910"/>
                </a:lnTo>
                <a:lnTo>
                  <a:pt x="270301" y="1354742"/>
                </a:lnTo>
                <a:lnTo>
                  <a:pt x="236696" y="1354742"/>
                </a:lnTo>
                <a:lnTo>
                  <a:pt x="63633" y="1287198"/>
                </a:lnTo>
                <a:lnTo>
                  <a:pt x="51235" y="1280082"/>
                </a:lnTo>
                <a:lnTo>
                  <a:pt x="41763" y="1269898"/>
                </a:lnTo>
                <a:lnTo>
                  <a:pt x="35714" y="1257380"/>
                </a:lnTo>
                <a:lnTo>
                  <a:pt x="33587" y="1243260"/>
                </a:lnTo>
                <a:lnTo>
                  <a:pt x="33587" y="49281"/>
                </a:lnTo>
                <a:lnTo>
                  <a:pt x="125718" y="49281"/>
                </a:lnTo>
                <a:lnTo>
                  <a:pt x="0" y="0"/>
                </a:lnTo>
                <a:close/>
              </a:path>
              <a:path w="270509" h="1403985">
                <a:moveTo>
                  <a:pt x="125718" y="49281"/>
                </a:moveTo>
                <a:lnTo>
                  <a:pt x="33587" y="49281"/>
                </a:lnTo>
                <a:lnTo>
                  <a:pt x="206809" y="117184"/>
                </a:lnTo>
                <a:lnTo>
                  <a:pt x="219022" y="124280"/>
                </a:lnTo>
                <a:lnTo>
                  <a:pt x="228457" y="134515"/>
                </a:lnTo>
                <a:lnTo>
                  <a:pt x="234540" y="147047"/>
                </a:lnTo>
                <a:lnTo>
                  <a:pt x="236696" y="161032"/>
                </a:lnTo>
                <a:lnTo>
                  <a:pt x="236696" y="1354742"/>
                </a:lnTo>
                <a:lnTo>
                  <a:pt x="270301" y="1354742"/>
                </a:lnTo>
                <a:lnTo>
                  <a:pt x="270301" y="161032"/>
                </a:lnTo>
                <a:lnTo>
                  <a:pt x="266671" y="136894"/>
                </a:lnTo>
                <a:lnTo>
                  <a:pt x="256353" y="115490"/>
                </a:lnTo>
                <a:lnTo>
                  <a:pt x="240204" y="98068"/>
                </a:lnTo>
                <a:lnTo>
                  <a:pt x="219081" y="85878"/>
                </a:lnTo>
                <a:lnTo>
                  <a:pt x="125718" y="49281"/>
                </a:lnTo>
                <a:close/>
              </a:path>
            </a:pathLst>
          </a:custGeom>
          <a:solidFill>
            <a:srgbClr val="E7C44A">
              <a:alpha val="61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34" name="object 34"/>
          <p:cNvSpPr/>
          <p:nvPr/>
        </p:nvSpPr>
        <p:spPr>
          <a:xfrm>
            <a:off x="804367" y="1176609"/>
            <a:ext cx="265694" cy="790755"/>
          </a:xfrm>
          <a:custGeom>
            <a:avLst/>
            <a:gdLst/>
            <a:ahLst/>
            <a:cxnLst/>
            <a:rect l="l" t="t" r="r" b="b"/>
            <a:pathLst>
              <a:path w="293369" h="873125">
                <a:moveTo>
                  <a:pt x="293055" y="0"/>
                </a:moveTo>
                <a:lnTo>
                  <a:pt x="70488" y="89941"/>
                </a:lnTo>
                <a:lnTo>
                  <a:pt x="19186" y="131407"/>
                </a:lnTo>
                <a:lnTo>
                  <a:pt x="0" y="194522"/>
                </a:lnTo>
                <a:lnTo>
                  <a:pt x="0" y="872822"/>
                </a:lnTo>
                <a:lnTo>
                  <a:pt x="123202" y="823006"/>
                </a:lnTo>
                <a:lnTo>
                  <a:pt x="33606" y="823006"/>
                </a:lnTo>
                <a:lnTo>
                  <a:pt x="33606" y="194522"/>
                </a:lnTo>
                <a:lnTo>
                  <a:pt x="47077" y="150206"/>
                </a:lnTo>
                <a:lnTo>
                  <a:pt x="83092" y="121121"/>
                </a:lnTo>
                <a:lnTo>
                  <a:pt x="259449" y="49801"/>
                </a:lnTo>
                <a:lnTo>
                  <a:pt x="293055" y="49801"/>
                </a:lnTo>
                <a:lnTo>
                  <a:pt x="293055" y="0"/>
                </a:lnTo>
                <a:close/>
              </a:path>
              <a:path w="293369" h="873125">
                <a:moveTo>
                  <a:pt x="293055" y="49801"/>
                </a:moveTo>
                <a:lnTo>
                  <a:pt x="259449" y="49801"/>
                </a:lnTo>
                <a:lnTo>
                  <a:pt x="259449" y="731674"/>
                </a:lnTo>
                <a:lnTo>
                  <a:pt x="33606" y="823006"/>
                </a:lnTo>
                <a:lnTo>
                  <a:pt x="123202" y="823006"/>
                </a:lnTo>
                <a:lnTo>
                  <a:pt x="293055" y="754329"/>
                </a:lnTo>
                <a:lnTo>
                  <a:pt x="293055" y="49801"/>
                </a:lnTo>
                <a:close/>
              </a:path>
            </a:pathLst>
          </a:custGeom>
          <a:solidFill>
            <a:srgbClr val="E7C44A">
              <a:alpha val="61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35" name="object 35"/>
          <p:cNvSpPr/>
          <p:nvPr/>
        </p:nvSpPr>
        <p:spPr>
          <a:xfrm>
            <a:off x="1329803" y="1272513"/>
            <a:ext cx="265694" cy="790755"/>
          </a:xfrm>
          <a:custGeom>
            <a:avLst/>
            <a:gdLst/>
            <a:ahLst/>
            <a:cxnLst/>
            <a:rect l="l" t="t" r="r" b="b"/>
            <a:pathLst>
              <a:path w="293369" h="873125">
                <a:moveTo>
                  <a:pt x="293051" y="0"/>
                </a:moveTo>
                <a:lnTo>
                  <a:pt x="0" y="118475"/>
                </a:lnTo>
                <a:lnTo>
                  <a:pt x="0" y="872787"/>
                </a:lnTo>
                <a:lnTo>
                  <a:pt x="123254" y="822970"/>
                </a:lnTo>
                <a:lnTo>
                  <a:pt x="33602" y="822970"/>
                </a:lnTo>
                <a:lnTo>
                  <a:pt x="33602" y="141112"/>
                </a:lnTo>
                <a:lnTo>
                  <a:pt x="259445" y="49817"/>
                </a:lnTo>
                <a:lnTo>
                  <a:pt x="293051" y="49817"/>
                </a:lnTo>
                <a:lnTo>
                  <a:pt x="293051" y="0"/>
                </a:lnTo>
                <a:close/>
              </a:path>
              <a:path w="293369" h="873125">
                <a:moveTo>
                  <a:pt x="293051" y="49817"/>
                </a:moveTo>
                <a:lnTo>
                  <a:pt x="259445" y="49817"/>
                </a:lnTo>
                <a:lnTo>
                  <a:pt x="259445" y="678296"/>
                </a:lnTo>
                <a:lnTo>
                  <a:pt x="255940" y="701744"/>
                </a:lnTo>
                <a:lnTo>
                  <a:pt x="245971" y="722598"/>
                </a:lnTo>
                <a:lnTo>
                  <a:pt x="230359" y="739643"/>
                </a:lnTo>
                <a:lnTo>
                  <a:pt x="209927" y="751668"/>
                </a:lnTo>
                <a:lnTo>
                  <a:pt x="33602" y="822970"/>
                </a:lnTo>
                <a:lnTo>
                  <a:pt x="123254" y="822970"/>
                </a:lnTo>
                <a:lnTo>
                  <a:pt x="222530" y="782844"/>
                </a:lnTo>
                <a:lnTo>
                  <a:pt x="273849" y="741406"/>
                </a:lnTo>
                <a:lnTo>
                  <a:pt x="293051" y="678296"/>
                </a:lnTo>
                <a:lnTo>
                  <a:pt x="293051" y="49817"/>
                </a:lnTo>
                <a:close/>
              </a:path>
            </a:pathLst>
          </a:custGeom>
          <a:solidFill>
            <a:srgbClr val="E7C44A">
              <a:alpha val="61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36" name="object 36"/>
          <p:cNvSpPr/>
          <p:nvPr/>
        </p:nvSpPr>
        <p:spPr>
          <a:xfrm>
            <a:off x="272623" y="999642"/>
            <a:ext cx="244990" cy="1271534"/>
          </a:xfrm>
          <a:custGeom>
            <a:avLst/>
            <a:gdLst/>
            <a:ahLst/>
            <a:cxnLst/>
            <a:rect l="l" t="t" r="r" b="b"/>
            <a:pathLst>
              <a:path w="270509" h="1403985">
                <a:moveTo>
                  <a:pt x="0" y="0"/>
                </a:moveTo>
                <a:lnTo>
                  <a:pt x="0" y="1242885"/>
                </a:lnTo>
                <a:lnTo>
                  <a:pt x="3630" y="1267012"/>
                </a:lnTo>
                <a:lnTo>
                  <a:pt x="13952" y="1288415"/>
                </a:lnTo>
                <a:lnTo>
                  <a:pt x="30114" y="1305839"/>
                </a:lnTo>
                <a:lnTo>
                  <a:pt x="51263" y="1318031"/>
                </a:lnTo>
                <a:lnTo>
                  <a:pt x="270319" y="1403910"/>
                </a:lnTo>
                <a:lnTo>
                  <a:pt x="270319" y="1354615"/>
                </a:lnTo>
                <a:lnTo>
                  <a:pt x="236714" y="1354615"/>
                </a:lnTo>
                <a:lnTo>
                  <a:pt x="63535" y="1286711"/>
                </a:lnTo>
                <a:lnTo>
                  <a:pt x="51189" y="1279603"/>
                </a:lnTo>
                <a:lnTo>
                  <a:pt x="41752" y="1269446"/>
                </a:lnTo>
                <a:lnTo>
                  <a:pt x="35725" y="1256965"/>
                </a:lnTo>
                <a:lnTo>
                  <a:pt x="33605" y="1242885"/>
                </a:lnTo>
                <a:lnTo>
                  <a:pt x="33605" y="49154"/>
                </a:lnTo>
                <a:lnTo>
                  <a:pt x="126000" y="49154"/>
                </a:lnTo>
                <a:lnTo>
                  <a:pt x="0" y="0"/>
                </a:lnTo>
                <a:close/>
              </a:path>
              <a:path w="270509" h="1403985">
                <a:moveTo>
                  <a:pt x="126000" y="49154"/>
                </a:moveTo>
                <a:lnTo>
                  <a:pt x="33605" y="49154"/>
                </a:lnTo>
                <a:lnTo>
                  <a:pt x="206686" y="116697"/>
                </a:lnTo>
                <a:lnTo>
                  <a:pt x="219073" y="123816"/>
                </a:lnTo>
                <a:lnTo>
                  <a:pt x="228540" y="134005"/>
                </a:lnTo>
                <a:lnTo>
                  <a:pt x="234587" y="146525"/>
                </a:lnTo>
                <a:lnTo>
                  <a:pt x="236714" y="160638"/>
                </a:lnTo>
                <a:lnTo>
                  <a:pt x="236714" y="1354615"/>
                </a:lnTo>
                <a:lnTo>
                  <a:pt x="270319" y="1354615"/>
                </a:lnTo>
                <a:lnTo>
                  <a:pt x="270319" y="160638"/>
                </a:lnTo>
                <a:lnTo>
                  <a:pt x="266677" y="136460"/>
                </a:lnTo>
                <a:lnTo>
                  <a:pt x="256321" y="115027"/>
                </a:lnTo>
                <a:lnTo>
                  <a:pt x="240108" y="97588"/>
                </a:lnTo>
                <a:lnTo>
                  <a:pt x="218893" y="85392"/>
                </a:lnTo>
                <a:lnTo>
                  <a:pt x="126000" y="49154"/>
                </a:lnTo>
                <a:close/>
              </a:path>
            </a:pathLst>
          </a:custGeom>
          <a:solidFill>
            <a:srgbClr val="E7C44A">
              <a:alpha val="61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37" name="object 37"/>
          <p:cNvSpPr/>
          <p:nvPr/>
        </p:nvSpPr>
        <p:spPr>
          <a:xfrm>
            <a:off x="525406" y="1286213"/>
            <a:ext cx="265694" cy="790755"/>
          </a:xfrm>
          <a:custGeom>
            <a:avLst/>
            <a:gdLst/>
            <a:ahLst/>
            <a:cxnLst/>
            <a:rect l="l" t="t" r="r" b="b"/>
            <a:pathLst>
              <a:path w="293369" h="873125">
                <a:moveTo>
                  <a:pt x="293051" y="0"/>
                </a:moveTo>
                <a:lnTo>
                  <a:pt x="0" y="118469"/>
                </a:lnTo>
                <a:lnTo>
                  <a:pt x="0" y="872834"/>
                </a:lnTo>
                <a:lnTo>
                  <a:pt x="123248" y="823017"/>
                </a:lnTo>
                <a:lnTo>
                  <a:pt x="33602" y="823017"/>
                </a:lnTo>
                <a:lnTo>
                  <a:pt x="33602" y="141112"/>
                </a:lnTo>
                <a:lnTo>
                  <a:pt x="259448" y="49809"/>
                </a:lnTo>
                <a:lnTo>
                  <a:pt x="293051" y="49809"/>
                </a:lnTo>
                <a:lnTo>
                  <a:pt x="293051" y="0"/>
                </a:lnTo>
                <a:close/>
              </a:path>
              <a:path w="293369" h="873125">
                <a:moveTo>
                  <a:pt x="293051" y="49809"/>
                </a:moveTo>
                <a:lnTo>
                  <a:pt x="259448" y="49809"/>
                </a:lnTo>
                <a:lnTo>
                  <a:pt x="259448" y="678298"/>
                </a:lnTo>
                <a:lnTo>
                  <a:pt x="255943" y="701751"/>
                </a:lnTo>
                <a:lnTo>
                  <a:pt x="245978" y="722617"/>
                </a:lnTo>
                <a:lnTo>
                  <a:pt x="230376" y="739672"/>
                </a:lnTo>
                <a:lnTo>
                  <a:pt x="209962" y="751693"/>
                </a:lnTo>
                <a:lnTo>
                  <a:pt x="33602" y="823017"/>
                </a:lnTo>
                <a:lnTo>
                  <a:pt x="123248" y="823017"/>
                </a:lnTo>
                <a:lnTo>
                  <a:pt x="222563" y="782873"/>
                </a:lnTo>
                <a:lnTo>
                  <a:pt x="273867" y="741415"/>
                </a:lnTo>
                <a:lnTo>
                  <a:pt x="293051" y="678298"/>
                </a:lnTo>
                <a:lnTo>
                  <a:pt x="293051" y="49809"/>
                </a:lnTo>
                <a:close/>
              </a:path>
            </a:pathLst>
          </a:custGeom>
          <a:solidFill>
            <a:srgbClr val="E7C44A">
              <a:alpha val="61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38" name="object 38"/>
          <p:cNvSpPr/>
          <p:nvPr/>
        </p:nvSpPr>
        <p:spPr>
          <a:xfrm>
            <a:off x="0" y="1190329"/>
            <a:ext cx="265694" cy="790755"/>
          </a:xfrm>
          <a:custGeom>
            <a:avLst/>
            <a:gdLst/>
            <a:ahLst/>
            <a:cxnLst/>
            <a:rect l="l" t="t" r="r" b="b"/>
            <a:pathLst>
              <a:path w="293370" h="873125">
                <a:moveTo>
                  <a:pt x="293051" y="0"/>
                </a:moveTo>
                <a:lnTo>
                  <a:pt x="70485" y="89960"/>
                </a:lnTo>
                <a:lnTo>
                  <a:pt x="19183" y="131390"/>
                </a:lnTo>
                <a:lnTo>
                  <a:pt x="0" y="194504"/>
                </a:lnTo>
                <a:lnTo>
                  <a:pt x="0" y="872804"/>
                </a:lnTo>
                <a:lnTo>
                  <a:pt x="123219" y="822989"/>
                </a:lnTo>
                <a:lnTo>
                  <a:pt x="33602" y="822989"/>
                </a:lnTo>
                <a:lnTo>
                  <a:pt x="33602" y="194504"/>
                </a:lnTo>
                <a:lnTo>
                  <a:pt x="47072" y="150186"/>
                </a:lnTo>
                <a:lnTo>
                  <a:pt x="83088" y="121136"/>
                </a:lnTo>
                <a:lnTo>
                  <a:pt x="259444" y="49817"/>
                </a:lnTo>
                <a:lnTo>
                  <a:pt x="293051" y="49817"/>
                </a:lnTo>
                <a:lnTo>
                  <a:pt x="293051" y="0"/>
                </a:lnTo>
                <a:close/>
              </a:path>
              <a:path w="293370" h="873125">
                <a:moveTo>
                  <a:pt x="293051" y="49817"/>
                </a:moveTo>
                <a:lnTo>
                  <a:pt x="259444" y="49817"/>
                </a:lnTo>
                <a:lnTo>
                  <a:pt x="259444" y="731692"/>
                </a:lnTo>
                <a:lnTo>
                  <a:pt x="33602" y="822989"/>
                </a:lnTo>
                <a:lnTo>
                  <a:pt x="123219" y="822989"/>
                </a:lnTo>
                <a:lnTo>
                  <a:pt x="293051" y="754329"/>
                </a:lnTo>
                <a:lnTo>
                  <a:pt x="293051" y="49817"/>
                </a:lnTo>
                <a:close/>
              </a:path>
            </a:pathLst>
          </a:custGeom>
          <a:solidFill>
            <a:srgbClr val="E7C44A">
              <a:alpha val="61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44" name="Заголовок 1">
            <a:extLst>
              <a:ext uri="{FF2B5EF4-FFF2-40B4-BE49-F238E27FC236}">
                <a16:creationId xmlns:a16="http://schemas.microsoft.com/office/drawing/2014/main" id="{DE2DF5F9-4333-4907-9AAD-E1FD86E41B92}"/>
              </a:ext>
            </a:extLst>
          </p:cNvPr>
          <p:cNvSpPr txBox="1">
            <a:spLocks/>
          </p:cNvSpPr>
          <p:nvPr/>
        </p:nvSpPr>
        <p:spPr>
          <a:xfrm>
            <a:off x="838200" y="2721367"/>
            <a:ext cx="1044337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Социальное проектирование: от идеи до реализации</a:t>
            </a:r>
          </a:p>
        </p:txBody>
      </p:sp>
      <p:sp>
        <p:nvSpPr>
          <p:cNvPr id="55" name="object 24">
            <a:extLst>
              <a:ext uri="{FF2B5EF4-FFF2-40B4-BE49-F238E27FC236}">
                <a16:creationId xmlns:a16="http://schemas.microsoft.com/office/drawing/2014/main" id="{D29517EE-0B22-4050-B620-9543823F8DF8}"/>
              </a:ext>
            </a:extLst>
          </p:cNvPr>
          <p:cNvSpPr/>
          <p:nvPr/>
        </p:nvSpPr>
        <p:spPr>
          <a:xfrm rot="10800000">
            <a:off x="10578902" y="5545532"/>
            <a:ext cx="244990" cy="1271534"/>
          </a:xfrm>
          <a:custGeom>
            <a:avLst/>
            <a:gdLst/>
            <a:ahLst/>
            <a:cxnLst/>
            <a:rect l="l" t="t" r="r" b="b"/>
            <a:pathLst>
              <a:path w="270510" h="1403985">
                <a:moveTo>
                  <a:pt x="0" y="0"/>
                </a:moveTo>
                <a:lnTo>
                  <a:pt x="0" y="1243277"/>
                </a:lnTo>
                <a:lnTo>
                  <a:pt x="3641" y="1267456"/>
                </a:lnTo>
                <a:lnTo>
                  <a:pt x="13996" y="1288894"/>
                </a:lnTo>
                <a:lnTo>
                  <a:pt x="30209" y="1306338"/>
                </a:lnTo>
                <a:lnTo>
                  <a:pt x="51426" y="1318535"/>
                </a:lnTo>
                <a:lnTo>
                  <a:pt x="270320" y="1403927"/>
                </a:lnTo>
                <a:lnTo>
                  <a:pt x="270320" y="1354754"/>
                </a:lnTo>
                <a:lnTo>
                  <a:pt x="236714" y="1354754"/>
                </a:lnTo>
                <a:lnTo>
                  <a:pt x="63633" y="1287216"/>
                </a:lnTo>
                <a:lnTo>
                  <a:pt x="51246" y="1280098"/>
                </a:lnTo>
                <a:lnTo>
                  <a:pt x="41779" y="1269913"/>
                </a:lnTo>
                <a:lnTo>
                  <a:pt x="35733" y="1257396"/>
                </a:lnTo>
                <a:lnTo>
                  <a:pt x="33606" y="1243277"/>
                </a:lnTo>
                <a:lnTo>
                  <a:pt x="33606" y="49297"/>
                </a:lnTo>
                <a:lnTo>
                  <a:pt x="125767" y="49297"/>
                </a:lnTo>
                <a:lnTo>
                  <a:pt x="0" y="0"/>
                </a:lnTo>
                <a:close/>
              </a:path>
              <a:path w="270510" h="1403985">
                <a:moveTo>
                  <a:pt x="125767" y="49297"/>
                </a:moveTo>
                <a:lnTo>
                  <a:pt x="33606" y="49297"/>
                </a:lnTo>
                <a:lnTo>
                  <a:pt x="206827" y="117198"/>
                </a:lnTo>
                <a:lnTo>
                  <a:pt x="219042" y="124296"/>
                </a:lnTo>
                <a:lnTo>
                  <a:pt x="228477" y="134533"/>
                </a:lnTo>
                <a:lnTo>
                  <a:pt x="234559" y="147064"/>
                </a:lnTo>
                <a:lnTo>
                  <a:pt x="236714" y="161046"/>
                </a:lnTo>
                <a:lnTo>
                  <a:pt x="236714" y="1354754"/>
                </a:lnTo>
                <a:lnTo>
                  <a:pt x="270320" y="1354754"/>
                </a:lnTo>
                <a:lnTo>
                  <a:pt x="270320" y="161046"/>
                </a:lnTo>
                <a:lnTo>
                  <a:pt x="266690" y="136915"/>
                </a:lnTo>
                <a:lnTo>
                  <a:pt x="256371" y="115509"/>
                </a:lnTo>
                <a:lnTo>
                  <a:pt x="240218" y="98079"/>
                </a:lnTo>
                <a:lnTo>
                  <a:pt x="219088" y="85877"/>
                </a:lnTo>
                <a:lnTo>
                  <a:pt x="125767" y="49297"/>
                </a:lnTo>
                <a:close/>
              </a:path>
            </a:pathLst>
          </a:custGeom>
          <a:solidFill>
            <a:srgbClr val="E7C44A">
              <a:alpha val="62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56" name="object 25">
            <a:extLst>
              <a:ext uri="{FF2B5EF4-FFF2-40B4-BE49-F238E27FC236}">
                <a16:creationId xmlns:a16="http://schemas.microsoft.com/office/drawing/2014/main" id="{B9DF448B-780F-4A1D-AD5A-5FE3706EDCAF}"/>
              </a:ext>
            </a:extLst>
          </p:cNvPr>
          <p:cNvSpPr/>
          <p:nvPr/>
        </p:nvSpPr>
        <p:spPr>
          <a:xfrm rot="10800000">
            <a:off x="10831565" y="5831904"/>
            <a:ext cx="265694" cy="790755"/>
          </a:xfrm>
          <a:custGeom>
            <a:avLst/>
            <a:gdLst/>
            <a:ahLst/>
            <a:cxnLst/>
            <a:rect l="l" t="t" r="r" b="b"/>
            <a:pathLst>
              <a:path w="293369" h="873125">
                <a:moveTo>
                  <a:pt x="293051" y="0"/>
                </a:moveTo>
                <a:lnTo>
                  <a:pt x="70484" y="89960"/>
                </a:lnTo>
                <a:lnTo>
                  <a:pt x="19184" y="131421"/>
                </a:lnTo>
                <a:lnTo>
                  <a:pt x="0" y="194555"/>
                </a:lnTo>
                <a:lnTo>
                  <a:pt x="0" y="872837"/>
                </a:lnTo>
                <a:lnTo>
                  <a:pt x="123241" y="823020"/>
                </a:lnTo>
                <a:lnTo>
                  <a:pt x="33599" y="823020"/>
                </a:lnTo>
                <a:lnTo>
                  <a:pt x="33599" y="194555"/>
                </a:lnTo>
                <a:lnTo>
                  <a:pt x="47071" y="150220"/>
                </a:lnTo>
                <a:lnTo>
                  <a:pt x="83088" y="121136"/>
                </a:lnTo>
                <a:lnTo>
                  <a:pt x="259445" y="49817"/>
                </a:lnTo>
                <a:lnTo>
                  <a:pt x="293051" y="49817"/>
                </a:lnTo>
                <a:lnTo>
                  <a:pt x="293051" y="0"/>
                </a:lnTo>
                <a:close/>
              </a:path>
              <a:path w="293369" h="873125">
                <a:moveTo>
                  <a:pt x="293051" y="49817"/>
                </a:moveTo>
                <a:lnTo>
                  <a:pt x="259445" y="49817"/>
                </a:lnTo>
                <a:lnTo>
                  <a:pt x="259445" y="731725"/>
                </a:lnTo>
                <a:lnTo>
                  <a:pt x="33599" y="823020"/>
                </a:lnTo>
                <a:lnTo>
                  <a:pt x="123241" y="823020"/>
                </a:lnTo>
                <a:lnTo>
                  <a:pt x="293051" y="754380"/>
                </a:lnTo>
                <a:lnTo>
                  <a:pt x="293051" y="49817"/>
                </a:lnTo>
                <a:close/>
              </a:path>
            </a:pathLst>
          </a:custGeom>
          <a:solidFill>
            <a:srgbClr val="E7C44A">
              <a:alpha val="62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57" name="object 26">
            <a:extLst>
              <a:ext uri="{FF2B5EF4-FFF2-40B4-BE49-F238E27FC236}">
                <a16:creationId xmlns:a16="http://schemas.microsoft.com/office/drawing/2014/main" id="{DADEC670-4DBE-4275-8B28-B06D655FA17D}"/>
              </a:ext>
            </a:extLst>
          </p:cNvPr>
          <p:cNvSpPr/>
          <p:nvPr/>
        </p:nvSpPr>
        <p:spPr>
          <a:xfrm rot="10800000">
            <a:off x="10306129" y="5735981"/>
            <a:ext cx="265694" cy="790755"/>
          </a:xfrm>
          <a:custGeom>
            <a:avLst/>
            <a:gdLst/>
            <a:ahLst/>
            <a:cxnLst/>
            <a:rect l="l" t="t" r="r" b="b"/>
            <a:pathLst>
              <a:path w="293369" h="873125">
                <a:moveTo>
                  <a:pt x="293055" y="0"/>
                </a:moveTo>
                <a:lnTo>
                  <a:pt x="0" y="118465"/>
                </a:lnTo>
                <a:lnTo>
                  <a:pt x="0" y="872794"/>
                </a:lnTo>
                <a:lnTo>
                  <a:pt x="123231" y="822977"/>
                </a:lnTo>
                <a:lnTo>
                  <a:pt x="33606" y="822977"/>
                </a:lnTo>
                <a:lnTo>
                  <a:pt x="33606" y="141102"/>
                </a:lnTo>
                <a:lnTo>
                  <a:pt x="259452" y="49806"/>
                </a:lnTo>
                <a:lnTo>
                  <a:pt x="293055" y="49806"/>
                </a:lnTo>
                <a:lnTo>
                  <a:pt x="293055" y="0"/>
                </a:lnTo>
                <a:close/>
              </a:path>
              <a:path w="293369" h="873125">
                <a:moveTo>
                  <a:pt x="293055" y="49806"/>
                </a:moveTo>
                <a:lnTo>
                  <a:pt x="259452" y="49806"/>
                </a:lnTo>
                <a:lnTo>
                  <a:pt x="259452" y="678286"/>
                </a:lnTo>
                <a:lnTo>
                  <a:pt x="255946" y="701736"/>
                </a:lnTo>
                <a:lnTo>
                  <a:pt x="245976" y="722592"/>
                </a:lnTo>
                <a:lnTo>
                  <a:pt x="230364" y="739638"/>
                </a:lnTo>
                <a:lnTo>
                  <a:pt x="209933" y="751658"/>
                </a:lnTo>
                <a:lnTo>
                  <a:pt x="33606" y="822977"/>
                </a:lnTo>
                <a:lnTo>
                  <a:pt x="123231" y="822977"/>
                </a:lnTo>
                <a:lnTo>
                  <a:pt x="222534" y="782834"/>
                </a:lnTo>
                <a:lnTo>
                  <a:pt x="273854" y="741408"/>
                </a:lnTo>
                <a:lnTo>
                  <a:pt x="293055" y="678286"/>
                </a:lnTo>
                <a:lnTo>
                  <a:pt x="293055" y="49806"/>
                </a:lnTo>
                <a:close/>
              </a:path>
            </a:pathLst>
          </a:custGeom>
          <a:solidFill>
            <a:srgbClr val="E7C44A">
              <a:alpha val="62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58" name="object 27">
            <a:extLst>
              <a:ext uri="{FF2B5EF4-FFF2-40B4-BE49-F238E27FC236}">
                <a16:creationId xmlns:a16="http://schemas.microsoft.com/office/drawing/2014/main" id="{C72112D7-6079-4D46-B7D8-CD891272DB33}"/>
              </a:ext>
            </a:extLst>
          </p:cNvPr>
          <p:cNvSpPr/>
          <p:nvPr/>
        </p:nvSpPr>
        <p:spPr>
          <a:xfrm rot="10800000">
            <a:off x="9782428" y="5562507"/>
            <a:ext cx="244990" cy="1266358"/>
          </a:xfrm>
          <a:custGeom>
            <a:avLst/>
            <a:gdLst/>
            <a:ahLst/>
            <a:cxnLst/>
            <a:rect l="l" t="t" r="r" b="b"/>
            <a:pathLst>
              <a:path w="270510" h="1398270">
                <a:moveTo>
                  <a:pt x="15792" y="0"/>
                </a:moveTo>
                <a:lnTo>
                  <a:pt x="0" y="0"/>
                </a:lnTo>
                <a:lnTo>
                  <a:pt x="0" y="1237078"/>
                </a:lnTo>
                <a:lnTo>
                  <a:pt x="13998" y="1282730"/>
                </a:lnTo>
                <a:lnTo>
                  <a:pt x="51451" y="1312357"/>
                </a:lnTo>
                <a:lnTo>
                  <a:pt x="270313" y="1397714"/>
                </a:lnTo>
                <a:lnTo>
                  <a:pt x="270313" y="1348563"/>
                </a:lnTo>
                <a:lnTo>
                  <a:pt x="236692" y="1348563"/>
                </a:lnTo>
                <a:lnTo>
                  <a:pt x="63658" y="1281052"/>
                </a:lnTo>
                <a:lnTo>
                  <a:pt x="51372" y="1273929"/>
                </a:lnTo>
                <a:lnTo>
                  <a:pt x="41882" y="1263662"/>
                </a:lnTo>
                <a:lnTo>
                  <a:pt x="35766" y="1251097"/>
                </a:lnTo>
                <a:lnTo>
                  <a:pt x="33599" y="1237078"/>
                </a:lnTo>
                <a:lnTo>
                  <a:pt x="33599" y="43102"/>
                </a:lnTo>
                <a:lnTo>
                  <a:pt x="125732" y="43102"/>
                </a:lnTo>
                <a:lnTo>
                  <a:pt x="15792" y="0"/>
                </a:lnTo>
                <a:close/>
              </a:path>
              <a:path w="270510" h="1398270">
                <a:moveTo>
                  <a:pt x="125732" y="43102"/>
                </a:moveTo>
                <a:lnTo>
                  <a:pt x="33599" y="43102"/>
                </a:lnTo>
                <a:lnTo>
                  <a:pt x="206809" y="110987"/>
                </a:lnTo>
                <a:lnTo>
                  <a:pt x="219134" y="118103"/>
                </a:lnTo>
                <a:lnTo>
                  <a:pt x="228556" y="128273"/>
                </a:lnTo>
                <a:lnTo>
                  <a:pt x="234575" y="140761"/>
                </a:lnTo>
                <a:lnTo>
                  <a:pt x="236692" y="154831"/>
                </a:lnTo>
                <a:lnTo>
                  <a:pt x="236692" y="1348563"/>
                </a:lnTo>
                <a:lnTo>
                  <a:pt x="270313" y="1348563"/>
                </a:lnTo>
                <a:lnTo>
                  <a:pt x="270313" y="154831"/>
                </a:lnTo>
                <a:lnTo>
                  <a:pt x="266681" y="130722"/>
                </a:lnTo>
                <a:lnTo>
                  <a:pt x="256360" y="109326"/>
                </a:lnTo>
                <a:lnTo>
                  <a:pt x="240207" y="91900"/>
                </a:lnTo>
                <a:lnTo>
                  <a:pt x="219081" y="79699"/>
                </a:lnTo>
                <a:lnTo>
                  <a:pt x="125732" y="43102"/>
                </a:lnTo>
                <a:close/>
              </a:path>
            </a:pathLst>
          </a:custGeom>
          <a:solidFill>
            <a:srgbClr val="E7C44A">
              <a:alpha val="62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59" name="object 28">
            <a:extLst>
              <a:ext uri="{FF2B5EF4-FFF2-40B4-BE49-F238E27FC236}">
                <a16:creationId xmlns:a16="http://schemas.microsoft.com/office/drawing/2014/main" id="{498898D3-4C23-40A3-B338-49159EAC816A}"/>
              </a:ext>
            </a:extLst>
          </p:cNvPr>
          <p:cNvSpPr/>
          <p:nvPr/>
        </p:nvSpPr>
        <p:spPr>
          <a:xfrm rot="10800000">
            <a:off x="10035106" y="5849311"/>
            <a:ext cx="265694" cy="790755"/>
          </a:xfrm>
          <a:custGeom>
            <a:avLst/>
            <a:gdLst/>
            <a:ahLst/>
            <a:cxnLst/>
            <a:rect l="l" t="t" r="r" b="b"/>
            <a:pathLst>
              <a:path w="293369" h="873125">
                <a:moveTo>
                  <a:pt x="293051" y="0"/>
                </a:moveTo>
                <a:lnTo>
                  <a:pt x="70483" y="89985"/>
                </a:lnTo>
                <a:lnTo>
                  <a:pt x="19185" y="131403"/>
                </a:lnTo>
                <a:lnTo>
                  <a:pt x="0" y="194537"/>
                </a:lnTo>
                <a:lnTo>
                  <a:pt x="0" y="872837"/>
                </a:lnTo>
                <a:lnTo>
                  <a:pt x="123223" y="823020"/>
                </a:lnTo>
                <a:lnTo>
                  <a:pt x="33605" y="823020"/>
                </a:lnTo>
                <a:lnTo>
                  <a:pt x="33605" y="194537"/>
                </a:lnTo>
                <a:lnTo>
                  <a:pt x="47075" y="150214"/>
                </a:lnTo>
                <a:lnTo>
                  <a:pt x="83091" y="121150"/>
                </a:lnTo>
                <a:lnTo>
                  <a:pt x="259452" y="49813"/>
                </a:lnTo>
                <a:lnTo>
                  <a:pt x="293051" y="49813"/>
                </a:lnTo>
                <a:lnTo>
                  <a:pt x="293051" y="0"/>
                </a:lnTo>
                <a:close/>
              </a:path>
              <a:path w="293369" h="873125">
                <a:moveTo>
                  <a:pt x="293051" y="49813"/>
                </a:moveTo>
                <a:lnTo>
                  <a:pt x="259452" y="49813"/>
                </a:lnTo>
                <a:lnTo>
                  <a:pt x="259452" y="731718"/>
                </a:lnTo>
                <a:lnTo>
                  <a:pt x="33605" y="823020"/>
                </a:lnTo>
                <a:lnTo>
                  <a:pt x="123223" y="823020"/>
                </a:lnTo>
                <a:lnTo>
                  <a:pt x="293051" y="754362"/>
                </a:lnTo>
                <a:lnTo>
                  <a:pt x="293051" y="49813"/>
                </a:lnTo>
                <a:close/>
              </a:path>
            </a:pathLst>
          </a:custGeom>
          <a:solidFill>
            <a:srgbClr val="E7C44A">
              <a:alpha val="62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60" name="object 29">
            <a:extLst>
              <a:ext uri="{FF2B5EF4-FFF2-40B4-BE49-F238E27FC236}">
                <a16:creationId xmlns:a16="http://schemas.microsoft.com/office/drawing/2014/main" id="{931F5138-64D3-4360-9D1F-AD1AF8BF3356}"/>
              </a:ext>
            </a:extLst>
          </p:cNvPr>
          <p:cNvSpPr/>
          <p:nvPr/>
        </p:nvSpPr>
        <p:spPr>
          <a:xfrm rot="10800000">
            <a:off x="9509670" y="5753395"/>
            <a:ext cx="265694" cy="790755"/>
          </a:xfrm>
          <a:custGeom>
            <a:avLst/>
            <a:gdLst/>
            <a:ahLst/>
            <a:cxnLst/>
            <a:rect l="l" t="t" r="r" b="b"/>
            <a:pathLst>
              <a:path w="293369" h="873125">
                <a:moveTo>
                  <a:pt x="293065" y="0"/>
                </a:moveTo>
                <a:lnTo>
                  <a:pt x="0" y="118457"/>
                </a:lnTo>
                <a:lnTo>
                  <a:pt x="0" y="872820"/>
                </a:lnTo>
                <a:lnTo>
                  <a:pt x="123246" y="823006"/>
                </a:lnTo>
                <a:lnTo>
                  <a:pt x="33601" y="823006"/>
                </a:lnTo>
                <a:lnTo>
                  <a:pt x="33601" y="141098"/>
                </a:lnTo>
                <a:lnTo>
                  <a:pt x="259462" y="49799"/>
                </a:lnTo>
                <a:lnTo>
                  <a:pt x="293065" y="49799"/>
                </a:lnTo>
                <a:lnTo>
                  <a:pt x="293065" y="0"/>
                </a:lnTo>
                <a:close/>
              </a:path>
              <a:path w="293369" h="873125">
                <a:moveTo>
                  <a:pt x="293065" y="49799"/>
                </a:moveTo>
                <a:lnTo>
                  <a:pt x="259462" y="49799"/>
                </a:lnTo>
                <a:lnTo>
                  <a:pt x="259462" y="678280"/>
                </a:lnTo>
                <a:lnTo>
                  <a:pt x="255956" y="701736"/>
                </a:lnTo>
                <a:lnTo>
                  <a:pt x="245985" y="722605"/>
                </a:lnTo>
                <a:lnTo>
                  <a:pt x="230370" y="739666"/>
                </a:lnTo>
                <a:lnTo>
                  <a:pt x="209929" y="751699"/>
                </a:lnTo>
                <a:lnTo>
                  <a:pt x="33601" y="823006"/>
                </a:lnTo>
                <a:lnTo>
                  <a:pt x="123246" y="823006"/>
                </a:lnTo>
                <a:lnTo>
                  <a:pt x="222533" y="782877"/>
                </a:lnTo>
                <a:lnTo>
                  <a:pt x="273857" y="741408"/>
                </a:lnTo>
                <a:lnTo>
                  <a:pt x="293065" y="678280"/>
                </a:lnTo>
                <a:lnTo>
                  <a:pt x="293065" y="49799"/>
                </a:lnTo>
                <a:close/>
              </a:path>
            </a:pathLst>
          </a:custGeom>
          <a:solidFill>
            <a:srgbClr val="E7C44A">
              <a:alpha val="62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61" name="object 30">
            <a:extLst>
              <a:ext uri="{FF2B5EF4-FFF2-40B4-BE49-F238E27FC236}">
                <a16:creationId xmlns:a16="http://schemas.microsoft.com/office/drawing/2014/main" id="{DA8D44E4-B3D0-4202-943F-D5C6223C13B9}"/>
              </a:ext>
            </a:extLst>
          </p:cNvPr>
          <p:cNvSpPr/>
          <p:nvPr/>
        </p:nvSpPr>
        <p:spPr>
          <a:xfrm rot="10800000">
            <a:off x="11384007" y="5528076"/>
            <a:ext cx="244990" cy="1271534"/>
          </a:xfrm>
          <a:custGeom>
            <a:avLst/>
            <a:gdLst/>
            <a:ahLst/>
            <a:cxnLst/>
            <a:rect l="l" t="t" r="r" b="b"/>
            <a:pathLst>
              <a:path w="270509" h="1403985">
                <a:moveTo>
                  <a:pt x="0" y="0"/>
                </a:moveTo>
                <a:lnTo>
                  <a:pt x="0" y="1242882"/>
                </a:lnTo>
                <a:lnTo>
                  <a:pt x="3629" y="1267010"/>
                </a:lnTo>
                <a:lnTo>
                  <a:pt x="13951" y="1288414"/>
                </a:lnTo>
                <a:lnTo>
                  <a:pt x="30112" y="1305839"/>
                </a:lnTo>
                <a:lnTo>
                  <a:pt x="51261" y="1318032"/>
                </a:lnTo>
                <a:lnTo>
                  <a:pt x="270313" y="1403910"/>
                </a:lnTo>
                <a:lnTo>
                  <a:pt x="270313" y="1354612"/>
                </a:lnTo>
                <a:lnTo>
                  <a:pt x="236711" y="1354612"/>
                </a:lnTo>
                <a:lnTo>
                  <a:pt x="63533" y="1286711"/>
                </a:lnTo>
                <a:lnTo>
                  <a:pt x="51186" y="1279604"/>
                </a:lnTo>
                <a:lnTo>
                  <a:pt x="41750" y="1269446"/>
                </a:lnTo>
                <a:lnTo>
                  <a:pt x="35722" y="1256964"/>
                </a:lnTo>
                <a:lnTo>
                  <a:pt x="33602" y="1242882"/>
                </a:lnTo>
                <a:lnTo>
                  <a:pt x="33602" y="49169"/>
                </a:lnTo>
                <a:lnTo>
                  <a:pt x="126040" y="49169"/>
                </a:lnTo>
                <a:lnTo>
                  <a:pt x="0" y="0"/>
                </a:lnTo>
                <a:close/>
              </a:path>
              <a:path w="270509" h="1403985">
                <a:moveTo>
                  <a:pt x="126040" y="49169"/>
                </a:moveTo>
                <a:lnTo>
                  <a:pt x="33602" y="49169"/>
                </a:lnTo>
                <a:lnTo>
                  <a:pt x="206683" y="116693"/>
                </a:lnTo>
                <a:lnTo>
                  <a:pt x="219072" y="123816"/>
                </a:lnTo>
                <a:lnTo>
                  <a:pt x="228539" y="134004"/>
                </a:lnTo>
                <a:lnTo>
                  <a:pt x="234585" y="146523"/>
                </a:lnTo>
                <a:lnTo>
                  <a:pt x="236711" y="160635"/>
                </a:lnTo>
                <a:lnTo>
                  <a:pt x="236711" y="1354612"/>
                </a:lnTo>
                <a:lnTo>
                  <a:pt x="270313" y="1354612"/>
                </a:lnTo>
                <a:lnTo>
                  <a:pt x="270313" y="160635"/>
                </a:lnTo>
                <a:lnTo>
                  <a:pt x="266671" y="136466"/>
                </a:lnTo>
                <a:lnTo>
                  <a:pt x="256317" y="115033"/>
                </a:lnTo>
                <a:lnTo>
                  <a:pt x="240106" y="97590"/>
                </a:lnTo>
                <a:lnTo>
                  <a:pt x="218894" y="85392"/>
                </a:lnTo>
                <a:lnTo>
                  <a:pt x="126040" y="49169"/>
                </a:lnTo>
                <a:close/>
              </a:path>
            </a:pathLst>
          </a:custGeom>
          <a:solidFill>
            <a:srgbClr val="E7C44A">
              <a:alpha val="62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62" name="object 31">
            <a:extLst>
              <a:ext uri="{FF2B5EF4-FFF2-40B4-BE49-F238E27FC236}">
                <a16:creationId xmlns:a16="http://schemas.microsoft.com/office/drawing/2014/main" id="{305187C3-8EB4-48C6-ADC6-0319CBDEEF49}"/>
              </a:ext>
            </a:extLst>
          </p:cNvPr>
          <p:cNvSpPr/>
          <p:nvPr/>
        </p:nvSpPr>
        <p:spPr>
          <a:xfrm rot="10800000">
            <a:off x="11110523" y="5722281"/>
            <a:ext cx="265694" cy="790755"/>
          </a:xfrm>
          <a:custGeom>
            <a:avLst/>
            <a:gdLst/>
            <a:ahLst/>
            <a:cxnLst/>
            <a:rect l="l" t="t" r="r" b="b"/>
            <a:pathLst>
              <a:path w="293369" h="873125">
                <a:moveTo>
                  <a:pt x="293051" y="0"/>
                </a:moveTo>
                <a:lnTo>
                  <a:pt x="0" y="118477"/>
                </a:lnTo>
                <a:lnTo>
                  <a:pt x="0" y="872820"/>
                </a:lnTo>
                <a:lnTo>
                  <a:pt x="123273" y="823003"/>
                </a:lnTo>
                <a:lnTo>
                  <a:pt x="33599" y="823003"/>
                </a:lnTo>
                <a:lnTo>
                  <a:pt x="33599" y="141113"/>
                </a:lnTo>
                <a:lnTo>
                  <a:pt x="259444" y="49817"/>
                </a:lnTo>
                <a:lnTo>
                  <a:pt x="293051" y="49817"/>
                </a:lnTo>
                <a:lnTo>
                  <a:pt x="293051" y="0"/>
                </a:lnTo>
                <a:close/>
              </a:path>
              <a:path w="293369" h="873125">
                <a:moveTo>
                  <a:pt x="293051" y="49817"/>
                </a:moveTo>
                <a:lnTo>
                  <a:pt x="259444" y="49817"/>
                </a:lnTo>
                <a:lnTo>
                  <a:pt x="259444" y="678284"/>
                </a:lnTo>
                <a:lnTo>
                  <a:pt x="255939" y="701737"/>
                </a:lnTo>
                <a:lnTo>
                  <a:pt x="245974" y="722606"/>
                </a:lnTo>
                <a:lnTo>
                  <a:pt x="230372" y="739669"/>
                </a:lnTo>
                <a:lnTo>
                  <a:pt x="209958" y="751701"/>
                </a:lnTo>
                <a:lnTo>
                  <a:pt x="33599" y="823003"/>
                </a:lnTo>
                <a:lnTo>
                  <a:pt x="123273" y="823003"/>
                </a:lnTo>
                <a:lnTo>
                  <a:pt x="222566" y="782877"/>
                </a:lnTo>
                <a:lnTo>
                  <a:pt x="273865" y="741407"/>
                </a:lnTo>
                <a:lnTo>
                  <a:pt x="293051" y="678284"/>
                </a:lnTo>
                <a:lnTo>
                  <a:pt x="293051" y="49817"/>
                </a:lnTo>
                <a:close/>
              </a:path>
            </a:pathLst>
          </a:custGeom>
          <a:solidFill>
            <a:srgbClr val="E7C44A">
              <a:alpha val="62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63" name="object 32">
            <a:extLst>
              <a:ext uri="{FF2B5EF4-FFF2-40B4-BE49-F238E27FC236}">
                <a16:creationId xmlns:a16="http://schemas.microsoft.com/office/drawing/2014/main" id="{E349B170-864D-4AB3-B5E1-1BA4DBEFC8B0}"/>
              </a:ext>
            </a:extLst>
          </p:cNvPr>
          <p:cNvSpPr/>
          <p:nvPr/>
        </p:nvSpPr>
        <p:spPr>
          <a:xfrm rot="10800000">
            <a:off x="11635936" y="5818155"/>
            <a:ext cx="265694" cy="790755"/>
          </a:xfrm>
          <a:custGeom>
            <a:avLst/>
            <a:gdLst/>
            <a:ahLst/>
            <a:cxnLst/>
            <a:rect l="l" t="t" r="r" b="b"/>
            <a:pathLst>
              <a:path w="293370" h="873125">
                <a:moveTo>
                  <a:pt x="293051" y="0"/>
                </a:moveTo>
                <a:lnTo>
                  <a:pt x="70485" y="89942"/>
                </a:lnTo>
                <a:lnTo>
                  <a:pt x="19185" y="131374"/>
                </a:lnTo>
                <a:lnTo>
                  <a:pt x="0" y="194490"/>
                </a:lnTo>
                <a:lnTo>
                  <a:pt x="0" y="872790"/>
                </a:lnTo>
                <a:lnTo>
                  <a:pt x="123237" y="822973"/>
                </a:lnTo>
                <a:lnTo>
                  <a:pt x="33605" y="822973"/>
                </a:lnTo>
                <a:lnTo>
                  <a:pt x="33605" y="194490"/>
                </a:lnTo>
                <a:lnTo>
                  <a:pt x="47076" y="150185"/>
                </a:lnTo>
                <a:lnTo>
                  <a:pt x="83106" y="121121"/>
                </a:lnTo>
                <a:lnTo>
                  <a:pt x="259444" y="49817"/>
                </a:lnTo>
                <a:lnTo>
                  <a:pt x="293051" y="49817"/>
                </a:lnTo>
                <a:lnTo>
                  <a:pt x="293051" y="0"/>
                </a:lnTo>
                <a:close/>
              </a:path>
              <a:path w="293370" h="873125">
                <a:moveTo>
                  <a:pt x="293051" y="49817"/>
                </a:moveTo>
                <a:lnTo>
                  <a:pt x="259444" y="49817"/>
                </a:lnTo>
                <a:lnTo>
                  <a:pt x="259444" y="731674"/>
                </a:lnTo>
                <a:lnTo>
                  <a:pt x="33605" y="822973"/>
                </a:lnTo>
                <a:lnTo>
                  <a:pt x="123237" y="822973"/>
                </a:lnTo>
                <a:lnTo>
                  <a:pt x="293051" y="754329"/>
                </a:lnTo>
                <a:lnTo>
                  <a:pt x="293051" y="49817"/>
                </a:lnTo>
                <a:close/>
              </a:path>
            </a:pathLst>
          </a:custGeom>
          <a:solidFill>
            <a:srgbClr val="E7C44A">
              <a:alpha val="62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64" name="object 33">
            <a:extLst>
              <a:ext uri="{FF2B5EF4-FFF2-40B4-BE49-F238E27FC236}">
                <a16:creationId xmlns:a16="http://schemas.microsoft.com/office/drawing/2014/main" id="{AB302AB5-BFD0-4CFC-BB8E-B7CF03FFA18C}"/>
              </a:ext>
            </a:extLst>
          </p:cNvPr>
          <p:cNvSpPr/>
          <p:nvPr/>
        </p:nvSpPr>
        <p:spPr>
          <a:xfrm rot="10800000">
            <a:off x="10855056" y="4579228"/>
            <a:ext cx="244990" cy="1271534"/>
          </a:xfrm>
          <a:custGeom>
            <a:avLst/>
            <a:gdLst/>
            <a:ahLst/>
            <a:cxnLst/>
            <a:rect l="l" t="t" r="r" b="b"/>
            <a:pathLst>
              <a:path w="270509" h="1403985">
                <a:moveTo>
                  <a:pt x="0" y="0"/>
                </a:moveTo>
                <a:lnTo>
                  <a:pt x="0" y="1243260"/>
                </a:lnTo>
                <a:lnTo>
                  <a:pt x="3639" y="1267441"/>
                </a:lnTo>
                <a:lnTo>
                  <a:pt x="13990" y="1288880"/>
                </a:lnTo>
                <a:lnTo>
                  <a:pt x="30203" y="1306324"/>
                </a:lnTo>
                <a:lnTo>
                  <a:pt x="51426" y="1318521"/>
                </a:lnTo>
                <a:lnTo>
                  <a:pt x="270301" y="1403910"/>
                </a:lnTo>
                <a:lnTo>
                  <a:pt x="270301" y="1354742"/>
                </a:lnTo>
                <a:lnTo>
                  <a:pt x="236696" y="1354742"/>
                </a:lnTo>
                <a:lnTo>
                  <a:pt x="63633" y="1287198"/>
                </a:lnTo>
                <a:lnTo>
                  <a:pt x="51235" y="1280082"/>
                </a:lnTo>
                <a:lnTo>
                  <a:pt x="41763" y="1269898"/>
                </a:lnTo>
                <a:lnTo>
                  <a:pt x="35714" y="1257380"/>
                </a:lnTo>
                <a:lnTo>
                  <a:pt x="33587" y="1243260"/>
                </a:lnTo>
                <a:lnTo>
                  <a:pt x="33587" y="49281"/>
                </a:lnTo>
                <a:lnTo>
                  <a:pt x="125718" y="49281"/>
                </a:lnTo>
                <a:lnTo>
                  <a:pt x="0" y="0"/>
                </a:lnTo>
                <a:close/>
              </a:path>
              <a:path w="270509" h="1403985">
                <a:moveTo>
                  <a:pt x="125718" y="49281"/>
                </a:moveTo>
                <a:lnTo>
                  <a:pt x="33587" y="49281"/>
                </a:lnTo>
                <a:lnTo>
                  <a:pt x="206809" y="117184"/>
                </a:lnTo>
                <a:lnTo>
                  <a:pt x="219022" y="124280"/>
                </a:lnTo>
                <a:lnTo>
                  <a:pt x="228457" y="134515"/>
                </a:lnTo>
                <a:lnTo>
                  <a:pt x="234540" y="147047"/>
                </a:lnTo>
                <a:lnTo>
                  <a:pt x="236696" y="161032"/>
                </a:lnTo>
                <a:lnTo>
                  <a:pt x="236696" y="1354742"/>
                </a:lnTo>
                <a:lnTo>
                  <a:pt x="270301" y="1354742"/>
                </a:lnTo>
                <a:lnTo>
                  <a:pt x="270301" y="161032"/>
                </a:lnTo>
                <a:lnTo>
                  <a:pt x="266671" y="136894"/>
                </a:lnTo>
                <a:lnTo>
                  <a:pt x="256353" y="115490"/>
                </a:lnTo>
                <a:lnTo>
                  <a:pt x="240204" y="98068"/>
                </a:lnTo>
                <a:lnTo>
                  <a:pt x="219081" y="85878"/>
                </a:lnTo>
                <a:lnTo>
                  <a:pt x="125718" y="49281"/>
                </a:lnTo>
                <a:close/>
              </a:path>
            </a:pathLst>
          </a:custGeom>
          <a:solidFill>
            <a:srgbClr val="E7C44A">
              <a:alpha val="62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65" name="object 34">
            <a:extLst>
              <a:ext uri="{FF2B5EF4-FFF2-40B4-BE49-F238E27FC236}">
                <a16:creationId xmlns:a16="http://schemas.microsoft.com/office/drawing/2014/main" id="{AF7E9994-0504-4D7E-B7DA-4E5FC9CCBF8A}"/>
              </a:ext>
            </a:extLst>
          </p:cNvPr>
          <p:cNvSpPr/>
          <p:nvPr/>
        </p:nvSpPr>
        <p:spPr>
          <a:xfrm rot="10800000">
            <a:off x="11107732" y="4865600"/>
            <a:ext cx="265694" cy="790755"/>
          </a:xfrm>
          <a:custGeom>
            <a:avLst/>
            <a:gdLst/>
            <a:ahLst/>
            <a:cxnLst/>
            <a:rect l="l" t="t" r="r" b="b"/>
            <a:pathLst>
              <a:path w="293369" h="873125">
                <a:moveTo>
                  <a:pt x="293055" y="0"/>
                </a:moveTo>
                <a:lnTo>
                  <a:pt x="70488" y="89941"/>
                </a:lnTo>
                <a:lnTo>
                  <a:pt x="19186" y="131407"/>
                </a:lnTo>
                <a:lnTo>
                  <a:pt x="0" y="194522"/>
                </a:lnTo>
                <a:lnTo>
                  <a:pt x="0" y="872822"/>
                </a:lnTo>
                <a:lnTo>
                  <a:pt x="123202" y="823006"/>
                </a:lnTo>
                <a:lnTo>
                  <a:pt x="33606" y="823006"/>
                </a:lnTo>
                <a:lnTo>
                  <a:pt x="33606" y="194522"/>
                </a:lnTo>
                <a:lnTo>
                  <a:pt x="47077" y="150206"/>
                </a:lnTo>
                <a:lnTo>
                  <a:pt x="83092" y="121121"/>
                </a:lnTo>
                <a:lnTo>
                  <a:pt x="259449" y="49801"/>
                </a:lnTo>
                <a:lnTo>
                  <a:pt x="293055" y="49801"/>
                </a:lnTo>
                <a:lnTo>
                  <a:pt x="293055" y="0"/>
                </a:lnTo>
                <a:close/>
              </a:path>
              <a:path w="293369" h="873125">
                <a:moveTo>
                  <a:pt x="293055" y="49801"/>
                </a:moveTo>
                <a:lnTo>
                  <a:pt x="259449" y="49801"/>
                </a:lnTo>
                <a:lnTo>
                  <a:pt x="259449" y="731674"/>
                </a:lnTo>
                <a:lnTo>
                  <a:pt x="33606" y="823006"/>
                </a:lnTo>
                <a:lnTo>
                  <a:pt x="123202" y="823006"/>
                </a:lnTo>
                <a:lnTo>
                  <a:pt x="293055" y="754329"/>
                </a:lnTo>
                <a:lnTo>
                  <a:pt x="293055" y="49801"/>
                </a:lnTo>
                <a:close/>
              </a:path>
            </a:pathLst>
          </a:custGeom>
          <a:solidFill>
            <a:srgbClr val="E7C44A">
              <a:alpha val="62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66" name="object 35">
            <a:extLst>
              <a:ext uri="{FF2B5EF4-FFF2-40B4-BE49-F238E27FC236}">
                <a16:creationId xmlns:a16="http://schemas.microsoft.com/office/drawing/2014/main" id="{18BFA351-561A-405F-95FD-99FBDBAA2B2D}"/>
              </a:ext>
            </a:extLst>
          </p:cNvPr>
          <p:cNvSpPr/>
          <p:nvPr/>
        </p:nvSpPr>
        <p:spPr>
          <a:xfrm rot="10800000">
            <a:off x="10582296" y="4769696"/>
            <a:ext cx="265694" cy="790755"/>
          </a:xfrm>
          <a:custGeom>
            <a:avLst/>
            <a:gdLst/>
            <a:ahLst/>
            <a:cxnLst/>
            <a:rect l="l" t="t" r="r" b="b"/>
            <a:pathLst>
              <a:path w="293369" h="873125">
                <a:moveTo>
                  <a:pt x="293051" y="0"/>
                </a:moveTo>
                <a:lnTo>
                  <a:pt x="0" y="118475"/>
                </a:lnTo>
                <a:lnTo>
                  <a:pt x="0" y="872787"/>
                </a:lnTo>
                <a:lnTo>
                  <a:pt x="123254" y="822970"/>
                </a:lnTo>
                <a:lnTo>
                  <a:pt x="33602" y="822970"/>
                </a:lnTo>
                <a:lnTo>
                  <a:pt x="33602" y="141112"/>
                </a:lnTo>
                <a:lnTo>
                  <a:pt x="259445" y="49817"/>
                </a:lnTo>
                <a:lnTo>
                  <a:pt x="293051" y="49817"/>
                </a:lnTo>
                <a:lnTo>
                  <a:pt x="293051" y="0"/>
                </a:lnTo>
                <a:close/>
              </a:path>
              <a:path w="293369" h="873125">
                <a:moveTo>
                  <a:pt x="293051" y="49817"/>
                </a:moveTo>
                <a:lnTo>
                  <a:pt x="259445" y="49817"/>
                </a:lnTo>
                <a:lnTo>
                  <a:pt x="259445" y="678296"/>
                </a:lnTo>
                <a:lnTo>
                  <a:pt x="255940" y="701744"/>
                </a:lnTo>
                <a:lnTo>
                  <a:pt x="245971" y="722598"/>
                </a:lnTo>
                <a:lnTo>
                  <a:pt x="230359" y="739643"/>
                </a:lnTo>
                <a:lnTo>
                  <a:pt x="209927" y="751668"/>
                </a:lnTo>
                <a:lnTo>
                  <a:pt x="33602" y="822970"/>
                </a:lnTo>
                <a:lnTo>
                  <a:pt x="123254" y="822970"/>
                </a:lnTo>
                <a:lnTo>
                  <a:pt x="222530" y="782844"/>
                </a:lnTo>
                <a:lnTo>
                  <a:pt x="273849" y="741406"/>
                </a:lnTo>
                <a:lnTo>
                  <a:pt x="293051" y="678296"/>
                </a:lnTo>
                <a:lnTo>
                  <a:pt x="293051" y="49817"/>
                </a:lnTo>
                <a:close/>
              </a:path>
            </a:pathLst>
          </a:custGeom>
          <a:solidFill>
            <a:srgbClr val="E7C44A">
              <a:alpha val="62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67" name="object 36">
            <a:extLst>
              <a:ext uri="{FF2B5EF4-FFF2-40B4-BE49-F238E27FC236}">
                <a16:creationId xmlns:a16="http://schemas.microsoft.com/office/drawing/2014/main" id="{F1DCA41A-214F-4EC4-B331-A0D614742A09}"/>
              </a:ext>
            </a:extLst>
          </p:cNvPr>
          <p:cNvSpPr/>
          <p:nvPr/>
        </p:nvSpPr>
        <p:spPr>
          <a:xfrm rot="10800000">
            <a:off x="11660180" y="4561788"/>
            <a:ext cx="244990" cy="1271534"/>
          </a:xfrm>
          <a:custGeom>
            <a:avLst/>
            <a:gdLst/>
            <a:ahLst/>
            <a:cxnLst/>
            <a:rect l="l" t="t" r="r" b="b"/>
            <a:pathLst>
              <a:path w="270509" h="1403985">
                <a:moveTo>
                  <a:pt x="0" y="0"/>
                </a:moveTo>
                <a:lnTo>
                  <a:pt x="0" y="1242885"/>
                </a:lnTo>
                <a:lnTo>
                  <a:pt x="3630" y="1267012"/>
                </a:lnTo>
                <a:lnTo>
                  <a:pt x="13952" y="1288415"/>
                </a:lnTo>
                <a:lnTo>
                  <a:pt x="30114" y="1305839"/>
                </a:lnTo>
                <a:lnTo>
                  <a:pt x="51263" y="1318031"/>
                </a:lnTo>
                <a:lnTo>
                  <a:pt x="270319" y="1403910"/>
                </a:lnTo>
                <a:lnTo>
                  <a:pt x="270319" y="1354615"/>
                </a:lnTo>
                <a:lnTo>
                  <a:pt x="236714" y="1354615"/>
                </a:lnTo>
                <a:lnTo>
                  <a:pt x="63535" y="1286711"/>
                </a:lnTo>
                <a:lnTo>
                  <a:pt x="51189" y="1279603"/>
                </a:lnTo>
                <a:lnTo>
                  <a:pt x="41752" y="1269446"/>
                </a:lnTo>
                <a:lnTo>
                  <a:pt x="35725" y="1256965"/>
                </a:lnTo>
                <a:lnTo>
                  <a:pt x="33605" y="1242885"/>
                </a:lnTo>
                <a:lnTo>
                  <a:pt x="33605" y="49154"/>
                </a:lnTo>
                <a:lnTo>
                  <a:pt x="126000" y="49154"/>
                </a:lnTo>
                <a:lnTo>
                  <a:pt x="0" y="0"/>
                </a:lnTo>
                <a:close/>
              </a:path>
              <a:path w="270509" h="1403985">
                <a:moveTo>
                  <a:pt x="126000" y="49154"/>
                </a:moveTo>
                <a:lnTo>
                  <a:pt x="33605" y="49154"/>
                </a:lnTo>
                <a:lnTo>
                  <a:pt x="206686" y="116697"/>
                </a:lnTo>
                <a:lnTo>
                  <a:pt x="219073" y="123816"/>
                </a:lnTo>
                <a:lnTo>
                  <a:pt x="228540" y="134005"/>
                </a:lnTo>
                <a:lnTo>
                  <a:pt x="234587" y="146525"/>
                </a:lnTo>
                <a:lnTo>
                  <a:pt x="236714" y="160638"/>
                </a:lnTo>
                <a:lnTo>
                  <a:pt x="236714" y="1354615"/>
                </a:lnTo>
                <a:lnTo>
                  <a:pt x="270319" y="1354615"/>
                </a:lnTo>
                <a:lnTo>
                  <a:pt x="270319" y="160638"/>
                </a:lnTo>
                <a:lnTo>
                  <a:pt x="266677" y="136460"/>
                </a:lnTo>
                <a:lnTo>
                  <a:pt x="256321" y="115027"/>
                </a:lnTo>
                <a:lnTo>
                  <a:pt x="240108" y="97588"/>
                </a:lnTo>
                <a:lnTo>
                  <a:pt x="218893" y="85392"/>
                </a:lnTo>
                <a:lnTo>
                  <a:pt x="126000" y="49154"/>
                </a:lnTo>
                <a:close/>
              </a:path>
            </a:pathLst>
          </a:custGeom>
          <a:solidFill>
            <a:srgbClr val="E7C44A">
              <a:alpha val="62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68" name="object 37">
            <a:extLst>
              <a:ext uri="{FF2B5EF4-FFF2-40B4-BE49-F238E27FC236}">
                <a16:creationId xmlns:a16="http://schemas.microsoft.com/office/drawing/2014/main" id="{A63325CB-9816-4588-9CDA-AF462D5E798C}"/>
              </a:ext>
            </a:extLst>
          </p:cNvPr>
          <p:cNvSpPr/>
          <p:nvPr/>
        </p:nvSpPr>
        <p:spPr>
          <a:xfrm rot="10800000">
            <a:off x="11386693" y="4755996"/>
            <a:ext cx="265694" cy="790755"/>
          </a:xfrm>
          <a:custGeom>
            <a:avLst/>
            <a:gdLst/>
            <a:ahLst/>
            <a:cxnLst/>
            <a:rect l="l" t="t" r="r" b="b"/>
            <a:pathLst>
              <a:path w="293369" h="873125">
                <a:moveTo>
                  <a:pt x="293051" y="0"/>
                </a:moveTo>
                <a:lnTo>
                  <a:pt x="0" y="118469"/>
                </a:lnTo>
                <a:lnTo>
                  <a:pt x="0" y="872834"/>
                </a:lnTo>
                <a:lnTo>
                  <a:pt x="123248" y="823017"/>
                </a:lnTo>
                <a:lnTo>
                  <a:pt x="33602" y="823017"/>
                </a:lnTo>
                <a:lnTo>
                  <a:pt x="33602" y="141112"/>
                </a:lnTo>
                <a:lnTo>
                  <a:pt x="259448" y="49809"/>
                </a:lnTo>
                <a:lnTo>
                  <a:pt x="293051" y="49809"/>
                </a:lnTo>
                <a:lnTo>
                  <a:pt x="293051" y="0"/>
                </a:lnTo>
                <a:close/>
              </a:path>
              <a:path w="293369" h="873125">
                <a:moveTo>
                  <a:pt x="293051" y="49809"/>
                </a:moveTo>
                <a:lnTo>
                  <a:pt x="259448" y="49809"/>
                </a:lnTo>
                <a:lnTo>
                  <a:pt x="259448" y="678298"/>
                </a:lnTo>
                <a:lnTo>
                  <a:pt x="255943" y="701751"/>
                </a:lnTo>
                <a:lnTo>
                  <a:pt x="245978" y="722617"/>
                </a:lnTo>
                <a:lnTo>
                  <a:pt x="230376" y="739672"/>
                </a:lnTo>
                <a:lnTo>
                  <a:pt x="209962" y="751693"/>
                </a:lnTo>
                <a:lnTo>
                  <a:pt x="33602" y="823017"/>
                </a:lnTo>
                <a:lnTo>
                  <a:pt x="123248" y="823017"/>
                </a:lnTo>
                <a:lnTo>
                  <a:pt x="222563" y="782873"/>
                </a:lnTo>
                <a:lnTo>
                  <a:pt x="273867" y="741415"/>
                </a:lnTo>
                <a:lnTo>
                  <a:pt x="293051" y="678298"/>
                </a:lnTo>
                <a:lnTo>
                  <a:pt x="293051" y="49809"/>
                </a:lnTo>
                <a:close/>
              </a:path>
            </a:pathLst>
          </a:custGeom>
          <a:solidFill>
            <a:srgbClr val="E7C44A">
              <a:alpha val="62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69" name="object 38">
            <a:extLst>
              <a:ext uri="{FF2B5EF4-FFF2-40B4-BE49-F238E27FC236}">
                <a16:creationId xmlns:a16="http://schemas.microsoft.com/office/drawing/2014/main" id="{AA48F3AF-5EAB-4FF9-823C-D650A4B582D3}"/>
              </a:ext>
            </a:extLst>
          </p:cNvPr>
          <p:cNvSpPr/>
          <p:nvPr/>
        </p:nvSpPr>
        <p:spPr>
          <a:xfrm rot="10800000">
            <a:off x="11912099" y="4851880"/>
            <a:ext cx="265694" cy="790755"/>
          </a:xfrm>
          <a:custGeom>
            <a:avLst/>
            <a:gdLst/>
            <a:ahLst/>
            <a:cxnLst/>
            <a:rect l="l" t="t" r="r" b="b"/>
            <a:pathLst>
              <a:path w="293370" h="873125">
                <a:moveTo>
                  <a:pt x="293051" y="0"/>
                </a:moveTo>
                <a:lnTo>
                  <a:pt x="70485" y="89960"/>
                </a:lnTo>
                <a:lnTo>
                  <a:pt x="19183" y="131390"/>
                </a:lnTo>
                <a:lnTo>
                  <a:pt x="0" y="194504"/>
                </a:lnTo>
                <a:lnTo>
                  <a:pt x="0" y="872804"/>
                </a:lnTo>
                <a:lnTo>
                  <a:pt x="123219" y="822989"/>
                </a:lnTo>
                <a:lnTo>
                  <a:pt x="33602" y="822989"/>
                </a:lnTo>
                <a:lnTo>
                  <a:pt x="33602" y="194504"/>
                </a:lnTo>
                <a:lnTo>
                  <a:pt x="47072" y="150186"/>
                </a:lnTo>
                <a:lnTo>
                  <a:pt x="83088" y="121136"/>
                </a:lnTo>
                <a:lnTo>
                  <a:pt x="259444" y="49817"/>
                </a:lnTo>
                <a:lnTo>
                  <a:pt x="293051" y="49817"/>
                </a:lnTo>
                <a:lnTo>
                  <a:pt x="293051" y="0"/>
                </a:lnTo>
                <a:close/>
              </a:path>
              <a:path w="293370" h="873125">
                <a:moveTo>
                  <a:pt x="293051" y="49817"/>
                </a:moveTo>
                <a:lnTo>
                  <a:pt x="259444" y="49817"/>
                </a:lnTo>
                <a:lnTo>
                  <a:pt x="259444" y="731692"/>
                </a:lnTo>
                <a:lnTo>
                  <a:pt x="33602" y="822989"/>
                </a:lnTo>
                <a:lnTo>
                  <a:pt x="123219" y="822989"/>
                </a:lnTo>
                <a:lnTo>
                  <a:pt x="293051" y="754329"/>
                </a:lnTo>
                <a:lnTo>
                  <a:pt x="293051" y="49817"/>
                </a:lnTo>
                <a:close/>
              </a:path>
            </a:pathLst>
          </a:custGeom>
          <a:solidFill>
            <a:srgbClr val="E7C44A">
              <a:alpha val="62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41" name="Заголовок 1">
            <a:extLst>
              <a:ext uri="{FF2B5EF4-FFF2-40B4-BE49-F238E27FC236}">
                <a16:creationId xmlns:a16="http://schemas.microsoft.com/office/drawing/2014/main" id="{5A3B42C8-E906-4976-AD5F-DBC77EA7575D}"/>
              </a:ext>
            </a:extLst>
          </p:cNvPr>
          <p:cNvSpPr txBox="1">
            <a:spLocks/>
          </p:cNvSpPr>
          <p:nvPr/>
        </p:nvSpPr>
        <p:spPr>
          <a:xfrm>
            <a:off x="874312" y="4029572"/>
            <a:ext cx="1044337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800" dirty="0">
                <a:solidFill>
                  <a:schemeClr val="bg1"/>
                </a:solidFill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Завьялова Наталья Игоревна,</a:t>
            </a:r>
          </a:p>
          <a:p>
            <a:pPr algn="ctr"/>
            <a:r>
              <a:rPr lang="ru-RU" sz="1800" dirty="0">
                <a:solidFill>
                  <a:schemeClr val="bg1"/>
                </a:solidFill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Руководитель направления экспертизы и взаимодействия с муниципальными образованиями</a:t>
            </a:r>
            <a:br>
              <a:rPr lang="ru-RU" sz="1800" dirty="0">
                <a:solidFill>
                  <a:schemeClr val="bg1"/>
                </a:solidFill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</a:br>
            <a:r>
              <a:rPr lang="ru-RU" sz="1800" dirty="0">
                <a:solidFill>
                  <a:schemeClr val="bg1"/>
                </a:solidFill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Фонда поддержки гражданских инициатив Южного Урала</a:t>
            </a:r>
          </a:p>
        </p:txBody>
      </p:sp>
    </p:spTree>
    <p:extLst>
      <p:ext uri="{BB962C8B-B14F-4D97-AF65-F5344CB8AC3E}">
        <p14:creationId xmlns:p14="http://schemas.microsoft.com/office/powerpoint/2010/main" val="21258386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4617A3-4CB6-4B08-9BC8-AEA83D114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0053" y="185560"/>
            <a:ext cx="9067800" cy="643328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rgbClr val="45210A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Примеры проектов-победителей Фонда президентских грантов (проекты с запрашиваемой суммой до 500 </a:t>
            </a:r>
            <a:r>
              <a:rPr lang="ru-RU" sz="2800" b="1" dirty="0" err="1">
                <a:solidFill>
                  <a:srgbClr val="45210A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т.р</a:t>
            </a:r>
            <a:r>
              <a:rPr lang="ru-RU" sz="2800" b="1" dirty="0">
                <a:solidFill>
                  <a:srgbClr val="45210A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.)</a:t>
            </a:r>
          </a:p>
        </p:txBody>
      </p:sp>
      <p:sp>
        <p:nvSpPr>
          <p:cNvPr id="7" name="object 10">
            <a:extLst>
              <a:ext uri="{FF2B5EF4-FFF2-40B4-BE49-F238E27FC236}">
                <a16:creationId xmlns:a16="http://schemas.microsoft.com/office/drawing/2014/main" id="{98714A41-BA96-4ECD-978E-163E8182F75A}"/>
              </a:ext>
            </a:extLst>
          </p:cNvPr>
          <p:cNvSpPr/>
          <p:nvPr/>
        </p:nvSpPr>
        <p:spPr>
          <a:xfrm>
            <a:off x="357773" y="0"/>
            <a:ext cx="221347" cy="1259839"/>
          </a:xfrm>
          <a:custGeom>
            <a:avLst/>
            <a:gdLst/>
            <a:ahLst/>
            <a:cxnLst/>
            <a:rect l="l" t="t" r="r" b="b"/>
            <a:pathLst>
              <a:path w="252730" h="1272540">
                <a:moveTo>
                  <a:pt x="252557" y="0"/>
                </a:moveTo>
                <a:lnTo>
                  <a:pt x="0" y="0"/>
                </a:lnTo>
                <a:lnTo>
                  <a:pt x="0" y="1272136"/>
                </a:lnTo>
                <a:lnTo>
                  <a:pt x="215351" y="1172174"/>
                </a:lnTo>
                <a:lnTo>
                  <a:pt x="249923" y="1128363"/>
                </a:lnTo>
                <a:lnTo>
                  <a:pt x="252557" y="1107626"/>
                </a:lnTo>
                <a:lnTo>
                  <a:pt x="252557" y="0"/>
                </a:lnTo>
                <a:close/>
              </a:path>
            </a:pathLst>
          </a:custGeom>
          <a:solidFill>
            <a:srgbClr val="E7C44A">
              <a:alpha val="62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8" name="object 20">
            <a:extLst>
              <a:ext uri="{FF2B5EF4-FFF2-40B4-BE49-F238E27FC236}">
                <a16:creationId xmlns:a16="http://schemas.microsoft.com/office/drawing/2014/main" id="{C61D0ECF-1412-414E-A6F6-7518CB6DAC33}"/>
              </a:ext>
            </a:extLst>
          </p:cNvPr>
          <p:cNvSpPr/>
          <p:nvPr/>
        </p:nvSpPr>
        <p:spPr>
          <a:xfrm>
            <a:off x="11605860" y="183718"/>
            <a:ext cx="456734" cy="598005"/>
          </a:xfrm>
          <a:prstGeom prst="rect">
            <a:avLst/>
          </a:prstGeom>
          <a:blipFill>
            <a:blip r:embed="rId3" cstate="print"/>
            <a:stretch>
              <a:fillRect l="-1" r="-360161" b="3358"/>
            </a:stretch>
          </a:blipFill>
        </p:spPr>
        <p:txBody>
          <a:bodyPr wrap="square" lIns="0" tIns="0" rIns="0" bIns="0" rtlCol="0"/>
          <a:lstStyle/>
          <a:p>
            <a:endParaRPr sz="1322"/>
          </a:p>
        </p:txBody>
      </p:sp>
      <p:sp>
        <p:nvSpPr>
          <p:cNvPr id="44" name="Прямоугольник: скругленные углы 43">
            <a:extLst>
              <a:ext uri="{FF2B5EF4-FFF2-40B4-BE49-F238E27FC236}">
                <a16:creationId xmlns:a16="http://schemas.microsoft.com/office/drawing/2014/main" id="{F30459A6-3ADB-4A3C-BE8A-6F010FEAFF1B}"/>
              </a:ext>
            </a:extLst>
          </p:cNvPr>
          <p:cNvSpPr/>
          <p:nvPr/>
        </p:nvSpPr>
        <p:spPr>
          <a:xfrm>
            <a:off x="7988678" y="1277308"/>
            <a:ext cx="3289817" cy="4748039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203200" dir="7380000" algn="ctr" rotWithShape="0">
              <a:srgbClr val="624E33">
                <a:alpha val="4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390" name="Picture 6">
            <a:extLst>
              <a:ext uri="{FF2B5EF4-FFF2-40B4-BE49-F238E27FC236}">
                <a16:creationId xmlns:a16="http://schemas.microsoft.com/office/drawing/2014/main" id="{FA78EF61-38F5-4ADE-94CE-00FE4A2141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041927" y="1314790"/>
            <a:ext cx="3172685" cy="2100355"/>
          </a:xfrm>
          <a:prstGeom prst="round2Same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id="{BE851402-0FAB-4B8B-BDE7-DEDD4F856304}"/>
              </a:ext>
            </a:extLst>
          </p:cNvPr>
          <p:cNvSpPr/>
          <p:nvPr/>
        </p:nvSpPr>
        <p:spPr>
          <a:xfrm>
            <a:off x="4385129" y="1272970"/>
            <a:ext cx="3289817" cy="4748039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203200" dir="7380000" algn="ctr" rotWithShape="0">
              <a:srgbClr val="624E33">
                <a:alpha val="4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388" name="Picture 4">
            <a:extLst>
              <a:ext uri="{FF2B5EF4-FFF2-40B4-BE49-F238E27FC236}">
                <a16:creationId xmlns:a16="http://schemas.microsoft.com/office/drawing/2014/main" id="{BD79F71B-CD69-4C84-9B31-30A941E0BF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6" r="2140"/>
          <a:stretch/>
        </p:blipFill>
        <p:spPr bwMode="auto">
          <a:xfrm>
            <a:off x="4397287" y="1272924"/>
            <a:ext cx="3306845" cy="2168107"/>
          </a:xfrm>
          <a:prstGeom prst="round2Same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95130BF7-97A4-48DB-95D0-7E0698CC4F39}"/>
              </a:ext>
            </a:extLst>
          </p:cNvPr>
          <p:cNvSpPr/>
          <p:nvPr/>
        </p:nvSpPr>
        <p:spPr>
          <a:xfrm>
            <a:off x="775352" y="1272970"/>
            <a:ext cx="3289817" cy="4748039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203200" dir="7380000" algn="ctr" rotWithShape="0">
              <a:srgbClr val="624E33">
                <a:alpha val="4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386" name="Picture 2">
            <a:extLst>
              <a:ext uri="{FF2B5EF4-FFF2-40B4-BE49-F238E27FC236}">
                <a16:creationId xmlns:a16="http://schemas.microsoft.com/office/drawing/2014/main" id="{D07D78A9-79D8-4443-9847-D591A30D66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96" b="20689"/>
          <a:stretch/>
        </p:blipFill>
        <p:spPr bwMode="auto">
          <a:xfrm>
            <a:off x="768197" y="1265181"/>
            <a:ext cx="3306719" cy="2139961"/>
          </a:xfrm>
          <a:prstGeom prst="round2SameRect">
            <a:avLst>
              <a:gd name="adj1" fmla="val 16667"/>
              <a:gd name="adj2" fmla="val 0"/>
            </a:avLst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C626F26-C773-43F4-9FA6-C445ED66FBDA}"/>
              </a:ext>
            </a:extLst>
          </p:cNvPr>
          <p:cNvSpPr/>
          <p:nvPr/>
        </p:nvSpPr>
        <p:spPr>
          <a:xfrm>
            <a:off x="743793" y="3450165"/>
            <a:ext cx="327443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100" dirty="0">
                <a:solidFill>
                  <a:srgbClr val="282828"/>
                </a:solidFill>
                <a:latin typeface="PT Sans"/>
              </a:rPr>
              <a:t>Повышение социальной активности и нормализации жизни лиц с ментальной инвалидностью 18-40 лет. Занятия с куратором по социально-бытовой адаптации и  социально-средовой ориентации, Коллективная досуговая деятельность</a:t>
            </a:r>
            <a:endParaRPr lang="ru-RU" sz="11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38E4E291-DF1C-4441-859A-FCF8B6012D95}"/>
              </a:ext>
            </a:extLst>
          </p:cNvPr>
          <p:cNvSpPr/>
          <p:nvPr/>
        </p:nvSpPr>
        <p:spPr>
          <a:xfrm>
            <a:off x="710053" y="5009713"/>
            <a:ext cx="33081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2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Социальное обслуживание, социальная поддержка и защита граждан</a:t>
            </a:r>
          </a:p>
        </p:txBody>
      </p:sp>
      <p:sp>
        <p:nvSpPr>
          <p:cNvPr id="14" name="object 10">
            <a:extLst>
              <a:ext uri="{FF2B5EF4-FFF2-40B4-BE49-F238E27FC236}">
                <a16:creationId xmlns:a16="http://schemas.microsoft.com/office/drawing/2014/main" id="{8DF5F736-0DC9-4249-9381-9E108823187F}"/>
              </a:ext>
            </a:extLst>
          </p:cNvPr>
          <p:cNvSpPr/>
          <p:nvPr/>
        </p:nvSpPr>
        <p:spPr>
          <a:xfrm rot="5400000">
            <a:off x="2709394" y="3667283"/>
            <a:ext cx="326100" cy="2371412"/>
          </a:xfrm>
          <a:custGeom>
            <a:avLst/>
            <a:gdLst/>
            <a:ahLst/>
            <a:cxnLst/>
            <a:rect l="l" t="t" r="r" b="b"/>
            <a:pathLst>
              <a:path w="252730" h="1272540">
                <a:moveTo>
                  <a:pt x="252557" y="0"/>
                </a:moveTo>
                <a:lnTo>
                  <a:pt x="0" y="0"/>
                </a:lnTo>
                <a:lnTo>
                  <a:pt x="0" y="1272136"/>
                </a:lnTo>
                <a:lnTo>
                  <a:pt x="215351" y="1172174"/>
                </a:lnTo>
                <a:lnTo>
                  <a:pt x="249923" y="1128363"/>
                </a:lnTo>
                <a:lnTo>
                  <a:pt x="252557" y="1107626"/>
                </a:lnTo>
                <a:lnTo>
                  <a:pt x="252557" y="0"/>
                </a:lnTo>
                <a:close/>
              </a:path>
            </a:pathLst>
          </a:custGeom>
          <a:solidFill>
            <a:srgbClr val="E7C44A">
              <a:alpha val="77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51E7C532-09C8-4559-A8A2-D235111B14AE}"/>
              </a:ext>
            </a:extLst>
          </p:cNvPr>
          <p:cNvSpPr/>
          <p:nvPr/>
        </p:nvSpPr>
        <p:spPr>
          <a:xfrm>
            <a:off x="2293443" y="4683494"/>
            <a:ext cx="130676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Направление</a:t>
            </a:r>
          </a:p>
        </p:txBody>
      </p:sp>
      <p:sp>
        <p:nvSpPr>
          <p:cNvPr id="17" name="object 10">
            <a:extLst>
              <a:ext uri="{FF2B5EF4-FFF2-40B4-BE49-F238E27FC236}">
                <a16:creationId xmlns:a16="http://schemas.microsoft.com/office/drawing/2014/main" id="{DDA2307F-7ADA-4BDC-97E0-0C1252D9B2B8}"/>
              </a:ext>
            </a:extLst>
          </p:cNvPr>
          <p:cNvSpPr/>
          <p:nvPr/>
        </p:nvSpPr>
        <p:spPr>
          <a:xfrm rot="16200000">
            <a:off x="1982394" y="1847707"/>
            <a:ext cx="340904" cy="2826380"/>
          </a:xfrm>
          <a:custGeom>
            <a:avLst/>
            <a:gdLst/>
            <a:ahLst/>
            <a:cxnLst/>
            <a:rect l="l" t="t" r="r" b="b"/>
            <a:pathLst>
              <a:path w="252730" h="1272540">
                <a:moveTo>
                  <a:pt x="252557" y="0"/>
                </a:moveTo>
                <a:lnTo>
                  <a:pt x="0" y="0"/>
                </a:lnTo>
                <a:lnTo>
                  <a:pt x="0" y="1272136"/>
                </a:lnTo>
                <a:lnTo>
                  <a:pt x="215351" y="1172174"/>
                </a:lnTo>
                <a:lnTo>
                  <a:pt x="249923" y="1128363"/>
                </a:lnTo>
                <a:lnTo>
                  <a:pt x="252557" y="1107626"/>
                </a:lnTo>
                <a:lnTo>
                  <a:pt x="252557" y="0"/>
                </a:lnTo>
                <a:close/>
              </a:path>
            </a:pathLst>
          </a:custGeom>
          <a:solidFill>
            <a:srgbClr val="E7C44A">
              <a:alpha val="77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C002895-C9B0-47AD-9B18-F1F6CCB00A8C}"/>
              </a:ext>
            </a:extLst>
          </p:cNvPr>
          <p:cNvSpPr/>
          <p:nvPr/>
        </p:nvSpPr>
        <p:spPr>
          <a:xfrm>
            <a:off x="782208" y="3136025"/>
            <a:ext cx="259953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Простые вещи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A4D70D66-2E90-4094-BBA8-51CDFA253D8A}"/>
              </a:ext>
            </a:extLst>
          </p:cNvPr>
          <p:cNvSpPr/>
          <p:nvPr/>
        </p:nvSpPr>
        <p:spPr>
          <a:xfrm>
            <a:off x="4393489" y="3459321"/>
            <a:ext cx="3274438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100" dirty="0">
                <a:solidFill>
                  <a:srgbClr val="282828"/>
                </a:solidFill>
                <a:latin typeface="PT Sans"/>
              </a:rPr>
              <a:t>Комплекс мероприятий, направленный на содействие сохранению у детей, молодежи и ветеранов памяти о военной истории родного края в лицах Героев-авиаторов Брянщины  в значимых местах памяти военной истории Брянщины</a:t>
            </a:r>
          </a:p>
          <a:p>
            <a:pPr algn="just"/>
            <a:endParaRPr lang="ru-RU" sz="1100" dirty="0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115F4BF4-E1AB-48B4-BD35-56CA7B26675B}"/>
              </a:ext>
            </a:extLst>
          </p:cNvPr>
          <p:cNvSpPr/>
          <p:nvPr/>
        </p:nvSpPr>
        <p:spPr>
          <a:xfrm>
            <a:off x="4530560" y="5007420"/>
            <a:ext cx="316045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2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Сохранение исторической памяти</a:t>
            </a:r>
          </a:p>
        </p:txBody>
      </p:sp>
      <p:sp>
        <p:nvSpPr>
          <p:cNvPr id="22" name="object 10">
            <a:extLst>
              <a:ext uri="{FF2B5EF4-FFF2-40B4-BE49-F238E27FC236}">
                <a16:creationId xmlns:a16="http://schemas.microsoft.com/office/drawing/2014/main" id="{A440896B-96BE-43C2-B163-DF1DA61BE1F4}"/>
              </a:ext>
            </a:extLst>
          </p:cNvPr>
          <p:cNvSpPr/>
          <p:nvPr/>
        </p:nvSpPr>
        <p:spPr>
          <a:xfrm rot="5400000">
            <a:off x="6291861" y="3652330"/>
            <a:ext cx="411478" cy="2371412"/>
          </a:xfrm>
          <a:custGeom>
            <a:avLst/>
            <a:gdLst/>
            <a:ahLst/>
            <a:cxnLst/>
            <a:rect l="l" t="t" r="r" b="b"/>
            <a:pathLst>
              <a:path w="252730" h="1272540">
                <a:moveTo>
                  <a:pt x="252557" y="0"/>
                </a:moveTo>
                <a:lnTo>
                  <a:pt x="0" y="0"/>
                </a:lnTo>
                <a:lnTo>
                  <a:pt x="0" y="1272136"/>
                </a:lnTo>
                <a:lnTo>
                  <a:pt x="215351" y="1172174"/>
                </a:lnTo>
                <a:lnTo>
                  <a:pt x="249923" y="1128363"/>
                </a:lnTo>
                <a:lnTo>
                  <a:pt x="252557" y="1107626"/>
                </a:lnTo>
                <a:lnTo>
                  <a:pt x="252557" y="0"/>
                </a:lnTo>
                <a:close/>
              </a:path>
            </a:pathLst>
          </a:custGeom>
          <a:solidFill>
            <a:srgbClr val="E7C44A">
              <a:alpha val="77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A187795D-D526-4420-92C8-5DB65194E7B7}"/>
              </a:ext>
            </a:extLst>
          </p:cNvPr>
          <p:cNvSpPr/>
          <p:nvPr/>
        </p:nvSpPr>
        <p:spPr>
          <a:xfrm>
            <a:off x="5935069" y="4683494"/>
            <a:ext cx="130676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Направление</a:t>
            </a:r>
          </a:p>
        </p:txBody>
      </p:sp>
      <p:sp>
        <p:nvSpPr>
          <p:cNvPr id="24" name="object 10">
            <a:extLst>
              <a:ext uri="{FF2B5EF4-FFF2-40B4-BE49-F238E27FC236}">
                <a16:creationId xmlns:a16="http://schemas.microsoft.com/office/drawing/2014/main" id="{D512677E-8FEB-47D1-BAC8-DB5B8C240DC0}"/>
              </a:ext>
            </a:extLst>
          </p:cNvPr>
          <p:cNvSpPr/>
          <p:nvPr/>
        </p:nvSpPr>
        <p:spPr>
          <a:xfrm rot="16200000">
            <a:off x="5508292" y="1980078"/>
            <a:ext cx="350164" cy="2600126"/>
          </a:xfrm>
          <a:custGeom>
            <a:avLst/>
            <a:gdLst/>
            <a:ahLst/>
            <a:cxnLst/>
            <a:rect l="l" t="t" r="r" b="b"/>
            <a:pathLst>
              <a:path w="252730" h="1272540">
                <a:moveTo>
                  <a:pt x="252557" y="0"/>
                </a:moveTo>
                <a:lnTo>
                  <a:pt x="0" y="0"/>
                </a:lnTo>
                <a:lnTo>
                  <a:pt x="0" y="1272136"/>
                </a:lnTo>
                <a:lnTo>
                  <a:pt x="215351" y="1172174"/>
                </a:lnTo>
                <a:lnTo>
                  <a:pt x="249923" y="1128363"/>
                </a:lnTo>
                <a:lnTo>
                  <a:pt x="252557" y="1107626"/>
                </a:lnTo>
                <a:lnTo>
                  <a:pt x="252557" y="0"/>
                </a:lnTo>
                <a:close/>
              </a:path>
            </a:pathLst>
          </a:custGeom>
          <a:solidFill>
            <a:srgbClr val="E7C44A">
              <a:alpha val="77000"/>
            </a:srgbClr>
          </a:solidFill>
        </p:spPr>
        <p:txBody>
          <a:bodyPr wrap="square" lIns="0" tIns="0" rIns="0" bIns="0" rtlCol="0"/>
          <a:lstStyle/>
          <a:p>
            <a:endParaRPr sz="1630" dirty="0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BE224F66-3A33-414A-8D2B-3CEAE8608104}"/>
              </a:ext>
            </a:extLst>
          </p:cNvPr>
          <p:cNvSpPr/>
          <p:nvPr/>
        </p:nvSpPr>
        <p:spPr>
          <a:xfrm>
            <a:off x="4435793" y="3105060"/>
            <a:ext cx="3289817" cy="300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Светлая память</a:t>
            </a:r>
          </a:p>
        </p:txBody>
      </p:sp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id="{14675F7A-28AE-40F4-8023-35A657C6C6EF}"/>
              </a:ext>
            </a:extLst>
          </p:cNvPr>
          <p:cNvSpPr/>
          <p:nvPr/>
        </p:nvSpPr>
        <p:spPr>
          <a:xfrm>
            <a:off x="8004056" y="3449179"/>
            <a:ext cx="3274438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100" dirty="0">
                <a:solidFill>
                  <a:srgbClr val="282828"/>
                </a:solidFill>
                <a:latin typeface="PT Sans"/>
              </a:rPr>
              <a:t>Социальная реабилитация и интеграция граждан с инвалидностью и пожилых граждан посредством вовлечения их в активный образ жизни путем адаптивных видов настольных и настольно-спортивных игр:  </a:t>
            </a:r>
            <a:r>
              <a:rPr lang="ru-RU" sz="1100" dirty="0" err="1">
                <a:solidFill>
                  <a:srgbClr val="282828"/>
                </a:solidFill>
                <a:latin typeface="PT Sans"/>
              </a:rPr>
              <a:t>джакколо-жульбак</a:t>
            </a:r>
            <a:r>
              <a:rPr lang="ru-RU" sz="1100" dirty="0">
                <a:solidFill>
                  <a:srgbClr val="282828"/>
                </a:solidFill>
                <a:latin typeface="PT Sans"/>
              </a:rPr>
              <a:t>, </a:t>
            </a:r>
            <a:r>
              <a:rPr lang="ru-RU" sz="1100" dirty="0" err="1">
                <a:solidFill>
                  <a:srgbClr val="282828"/>
                </a:solidFill>
                <a:latin typeface="PT Sans"/>
              </a:rPr>
              <a:t>корнхол</a:t>
            </a:r>
            <a:r>
              <a:rPr lang="ru-RU" sz="1100" dirty="0">
                <a:solidFill>
                  <a:srgbClr val="282828"/>
                </a:solidFill>
                <a:latin typeface="PT Sans"/>
              </a:rPr>
              <a:t>, </a:t>
            </a:r>
            <a:r>
              <a:rPr lang="ru-RU" sz="1100" dirty="0" err="1">
                <a:solidFill>
                  <a:srgbClr val="282828"/>
                </a:solidFill>
                <a:latin typeface="PT Sans"/>
              </a:rPr>
              <a:t>кульбуто</a:t>
            </a:r>
            <a:r>
              <a:rPr lang="ru-RU" sz="1100" dirty="0">
                <a:solidFill>
                  <a:srgbClr val="282828"/>
                </a:solidFill>
                <a:latin typeface="PT Sans"/>
              </a:rPr>
              <a:t>, </a:t>
            </a:r>
            <a:r>
              <a:rPr lang="ru-RU" sz="1100" dirty="0" err="1">
                <a:solidFill>
                  <a:srgbClr val="282828"/>
                </a:solidFill>
                <a:latin typeface="PT Sans"/>
              </a:rPr>
              <a:t>шаффлборд</a:t>
            </a:r>
            <a:r>
              <a:rPr lang="ru-RU" sz="1100" dirty="0">
                <a:solidFill>
                  <a:srgbClr val="282828"/>
                </a:solidFill>
                <a:latin typeface="PT Sans"/>
              </a:rPr>
              <a:t> и многие другие</a:t>
            </a:r>
            <a:endParaRPr lang="ru-RU" sz="11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8" name="object 10">
            <a:extLst>
              <a:ext uri="{FF2B5EF4-FFF2-40B4-BE49-F238E27FC236}">
                <a16:creationId xmlns:a16="http://schemas.microsoft.com/office/drawing/2014/main" id="{A4AA8A6A-DE7F-473F-9D5A-0EA443313075}"/>
              </a:ext>
            </a:extLst>
          </p:cNvPr>
          <p:cNvSpPr/>
          <p:nvPr/>
        </p:nvSpPr>
        <p:spPr>
          <a:xfrm rot="5400000">
            <a:off x="9934418" y="3654984"/>
            <a:ext cx="333461" cy="2371412"/>
          </a:xfrm>
          <a:custGeom>
            <a:avLst/>
            <a:gdLst/>
            <a:ahLst/>
            <a:cxnLst/>
            <a:rect l="l" t="t" r="r" b="b"/>
            <a:pathLst>
              <a:path w="252730" h="1272540">
                <a:moveTo>
                  <a:pt x="252557" y="0"/>
                </a:moveTo>
                <a:lnTo>
                  <a:pt x="0" y="0"/>
                </a:lnTo>
                <a:lnTo>
                  <a:pt x="0" y="1272136"/>
                </a:lnTo>
                <a:lnTo>
                  <a:pt x="215351" y="1172174"/>
                </a:lnTo>
                <a:lnTo>
                  <a:pt x="249923" y="1128363"/>
                </a:lnTo>
                <a:lnTo>
                  <a:pt x="252557" y="1107626"/>
                </a:lnTo>
                <a:lnTo>
                  <a:pt x="252557" y="0"/>
                </a:lnTo>
                <a:close/>
              </a:path>
            </a:pathLst>
          </a:custGeom>
          <a:solidFill>
            <a:srgbClr val="E7C44A">
              <a:alpha val="77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5FDEB005-8333-4A8F-828C-34ABADE8EDA7}"/>
              </a:ext>
            </a:extLst>
          </p:cNvPr>
          <p:cNvSpPr/>
          <p:nvPr/>
        </p:nvSpPr>
        <p:spPr>
          <a:xfrm>
            <a:off x="9538618" y="4687832"/>
            <a:ext cx="130676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Направление</a:t>
            </a:r>
          </a:p>
        </p:txBody>
      </p:sp>
      <p:sp>
        <p:nvSpPr>
          <p:cNvPr id="50" name="object 10">
            <a:extLst>
              <a:ext uri="{FF2B5EF4-FFF2-40B4-BE49-F238E27FC236}">
                <a16:creationId xmlns:a16="http://schemas.microsoft.com/office/drawing/2014/main" id="{BB19C3E1-F31C-438B-B85E-DC89398958AE}"/>
              </a:ext>
            </a:extLst>
          </p:cNvPr>
          <p:cNvSpPr/>
          <p:nvPr/>
        </p:nvSpPr>
        <p:spPr>
          <a:xfrm rot="16200000">
            <a:off x="9298706" y="1793769"/>
            <a:ext cx="338744" cy="2961319"/>
          </a:xfrm>
          <a:custGeom>
            <a:avLst/>
            <a:gdLst/>
            <a:ahLst/>
            <a:cxnLst/>
            <a:rect l="l" t="t" r="r" b="b"/>
            <a:pathLst>
              <a:path w="252730" h="1272540">
                <a:moveTo>
                  <a:pt x="252557" y="0"/>
                </a:moveTo>
                <a:lnTo>
                  <a:pt x="0" y="0"/>
                </a:lnTo>
                <a:lnTo>
                  <a:pt x="0" y="1272136"/>
                </a:lnTo>
                <a:lnTo>
                  <a:pt x="215351" y="1172174"/>
                </a:lnTo>
                <a:lnTo>
                  <a:pt x="249923" y="1128363"/>
                </a:lnTo>
                <a:lnTo>
                  <a:pt x="252557" y="1107626"/>
                </a:lnTo>
                <a:lnTo>
                  <a:pt x="252557" y="0"/>
                </a:lnTo>
                <a:close/>
              </a:path>
            </a:pathLst>
          </a:custGeom>
          <a:solidFill>
            <a:srgbClr val="E7C44A">
              <a:alpha val="77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51" name="Прямоугольник 50">
            <a:extLst>
              <a:ext uri="{FF2B5EF4-FFF2-40B4-BE49-F238E27FC236}">
                <a16:creationId xmlns:a16="http://schemas.microsoft.com/office/drawing/2014/main" id="{B44753D9-35C3-4586-8298-7D3D3C499F4C}"/>
              </a:ext>
            </a:extLst>
          </p:cNvPr>
          <p:cNvSpPr/>
          <p:nvPr/>
        </p:nvSpPr>
        <p:spPr>
          <a:xfrm>
            <a:off x="8030982" y="3090445"/>
            <a:ext cx="3289817" cy="300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Время играть вместе</a:t>
            </a: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6931F999-3F98-4B38-9CE1-56DF800A6A28}"/>
              </a:ext>
            </a:extLst>
          </p:cNvPr>
          <p:cNvSpPr/>
          <p:nvPr/>
        </p:nvSpPr>
        <p:spPr>
          <a:xfrm>
            <a:off x="5927763" y="5554605"/>
            <a:ext cx="159370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100" b="1" dirty="0"/>
              <a:t>Брянская </a:t>
            </a:r>
            <a:r>
              <a:rPr lang="ru-RU" sz="1100" b="1" dirty="0" err="1"/>
              <a:t>обл</a:t>
            </a:r>
            <a:r>
              <a:rPr lang="ru-RU" sz="1100" b="1" dirty="0"/>
              <a:t>, г Брянск</a:t>
            </a:r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5A93A61F-E257-418D-AF7C-2DE3669A1AE8}"/>
              </a:ext>
            </a:extLst>
          </p:cNvPr>
          <p:cNvSpPr/>
          <p:nvPr/>
        </p:nvSpPr>
        <p:spPr>
          <a:xfrm>
            <a:off x="8158218" y="5018473"/>
            <a:ext cx="31604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2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Социальное обслуживание, социальная поддержка и защита граждан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DBBF2787-337C-4B76-8ADB-EE509456D744}"/>
              </a:ext>
            </a:extLst>
          </p:cNvPr>
          <p:cNvSpPr/>
          <p:nvPr/>
        </p:nvSpPr>
        <p:spPr>
          <a:xfrm>
            <a:off x="8446193" y="5531181"/>
            <a:ext cx="274626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100" b="1" dirty="0"/>
              <a:t>Вологодская </a:t>
            </a:r>
            <a:r>
              <a:rPr lang="ru-RU" sz="1100" b="1" dirty="0" err="1"/>
              <a:t>обл</a:t>
            </a:r>
            <a:r>
              <a:rPr lang="ru-RU" sz="1100" b="1" dirty="0"/>
              <a:t>, </a:t>
            </a:r>
            <a:br>
              <a:rPr lang="ru-RU" sz="1100" b="1" dirty="0"/>
            </a:br>
            <a:r>
              <a:rPr lang="ru-RU" sz="1100" b="1" dirty="0" err="1"/>
              <a:t>Тарногский</a:t>
            </a:r>
            <a:r>
              <a:rPr lang="ru-RU" sz="1100" b="1" dirty="0"/>
              <a:t> р-н, село </a:t>
            </a:r>
            <a:r>
              <a:rPr lang="ru-RU" sz="1100" b="1" dirty="0" err="1"/>
              <a:t>Тарногский</a:t>
            </a:r>
            <a:r>
              <a:rPr lang="ru-RU" sz="1100" b="1" dirty="0"/>
              <a:t> Городок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1F4A998-35D5-437C-BA0E-B5CACEBF1C71}"/>
              </a:ext>
            </a:extLst>
          </p:cNvPr>
          <p:cNvSpPr txBox="1"/>
          <p:nvPr/>
        </p:nvSpPr>
        <p:spPr>
          <a:xfrm>
            <a:off x="1477844" y="6262785"/>
            <a:ext cx="1631197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r="7380000" algn="ctr" rotWithShape="0">
              <a:srgbClr val="624E33">
                <a:alpha val="4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>
                <a:solidFill>
                  <a:srgbClr val="624E33"/>
                </a:solidFill>
              </a:rPr>
              <a:t> 498 920,00 ₽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B200A0C-8766-4F94-8B59-7069B47A40F2}"/>
              </a:ext>
            </a:extLst>
          </p:cNvPr>
          <p:cNvSpPr txBox="1"/>
          <p:nvPr/>
        </p:nvSpPr>
        <p:spPr>
          <a:xfrm>
            <a:off x="5352240" y="6250364"/>
            <a:ext cx="1631197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r="7380000" algn="ctr" rotWithShape="0">
              <a:srgbClr val="624E33">
                <a:alpha val="4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>
                <a:solidFill>
                  <a:srgbClr val="624E33"/>
                </a:solidFill>
              </a:rPr>
              <a:t>431 820,00 ₽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E48749F9-5CBB-4B9D-A6FC-C8B6B3AC9E06}"/>
              </a:ext>
            </a:extLst>
          </p:cNvPr>
          <p:cNvSpPr txBox="1"/>
          <p:nvPr/>
        </p:nvSpPr>
        <p:spPr>
          <a:xfrm>
            <a:off x="9214189" y="6212329"/>
            <a:ext cx="1631197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r="7380000" algn="ctr" rotWithShape="0">
              <a:srgbClr val="624E33">
                <a:alpha val="4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>
                <a:solidFill>
                  <a:srgbClr val="624E33"/>
                </a:solidFill>
              </a:rPr>
              <a:t>364 253,00 ₽</a:t>
            </a:r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250ED5B5-46A6-4B7E-A039-5C0BB05176EA}"/>
              </a:ext>
            </a:extLst>
          </p:cNvPr>
          <p:cNvSpPr/>
          <p:nvPr/>
        </p:nvSpPr>
        <p:spPr>
          <a:xfrm>
            <a:off x="2434368" y="5537708"/>
            <a:ext cx="143500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100" b="1" dirty="0" err="1"/>
              <a:t>Респ</a:t>
            </a:r>
            <a:r>
              <a:rPr lang="ru-RU" sz="1100" b="1" dirty="0"/>
              <a:t> Башкортостан, </a:t>
            </a:r>
            <a:br>
              <a:rPr lang="ru-RU" sz="1100" b="1" dirty="0"/>
            </a:br>
            <a:r>
              <a:rPr lang="ru-RU" sz="1100" b="1" dirty="0"/>
              <a:t>г. Нефтекамск</a:t>
            </a:r>
          </a:p>
        </p:txBody>
      </p:sp>
    </p:spTree>
    <p:extLst>
      <p:ext uri="{BB962C8B-B14F-4D97-AF65-F5344CB8AC3E}">
        <p14:creationId xmlns:p14="http://schemas.microsoft.com/office/powerpoint/2010/main" val="39951380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id="{BE851402-0FAB-4B8B-BDE7-DEDD4F856304}"/>
              </a:ext>
            </a:extLst>
          </p:cNvPr>
          <p:cNvSpPr/>
          <p:nvPr/>
        </p:nvSpPr>
        <p:spPr>
          <a:xfrm>
            <a:off x="4363844" y="1482250"/>
            <a:ext cx="3289817" cy="4748039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203200" dir="7380000" algn="ctr" rotWithShape="0">
              <a:srgbClr val="624E33">
                <a:alpha val="4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95130BF7-97A4-48DB-95D0-7E0698CC4F39}"/>
              </a:ext>
            </a:extLst>
          </p:cNvPr>
          <p:cNvSpPr/>
          <p:nvPr/>
        </p:nvSpPr>
        <p:spPr>
          <a:xfrm>
            <a:off x="775352" y="1476403"/>
            <a:ext cx="3289817" cy="4748039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203200" dir="7380000" algn="ctr" rotWithShape="0">
              <a:srgbClr val="624E33">
                <a:alpha val="4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4617A3-4CB6-4B08-9BC8-AEA83D114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0053" y="291576"/>
            <a:ext cx="9547130" cy="643328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rgbClr val="45210A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Проекты-победители конкурс физически лиц Фонда поддержки гражданских инициатив Южного Урала</a:t>
            </a:r>
          </a:p>
        </p:txBody>
      </p:sp>
      <p:sp>
        <p:nvSpPr>
          <p:cNvPr id="7" name="object 10">
            <a:extLst>
              <a:ext uri="{FF2B5EF4-FFF2-40B4-BE49-F238E27FC236}">
                <a16:creationId xmlns:a16="http://schemas.microsoft.com/office/drawing/2014/main" id="{98714A41-BA96-4ECD-978E-163E8182F75A}"/>
              </a:ext>
            </a:extLst>
          </p:cNvPr>
          <p:cNvSpPr/>
          <p:nvPr/>
        </p:nvSpPr>
        <p:spPr>
          <a:xfrm>
            <a:off x="357773" y="0"/>
            <a:ext cx="221347" cy="1259839"/>
          </a:xfrm>
          <a:custGeom>
            <a:avLst/>
            <a:gdLst/>
            <a:ahLst/>
            <a:cxnLst/>
            <a:rect l="l" t="t" r="r" b="b"/>
            <a:pathLst>
              <a:path w="252730" h="1272540">
                <a:moveTo>
                  <a:pt x="252557" y="0"/>
                </a:moveTo>
                <a:lnTo>
                  <a:pt x="0" y="0"/>
                </a:lnTo>
                <a:lnTo>
                  <a:pt x="0" y="1272136"/>
                </a:lnTo>
                <a:lnTo>
                  <a:pt x="215351" y="1172174"/>
                </a:lnTo>
                <a:lnTo>
                  <a:pt x="249923" y="1128363"/>
                </a:lnTo>
                <a:lnTo>
                  <a:pt x="252557" y="1107626"/>
                </a:lnTo>
                <a:lnTo>
                  <a:pt x="252557" y="0"/>
                </a:lnTo>
                <a:close/>
              </a:path>
            </a:pathLst>
          </a:custGeom>
          <a:solidFill>
            <a:srgbClr val="E7C44A">
              <a:alpha val="62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8" name="object 20">
            <a:extLst>
              <a:ext uri="{FF2B5EF4-FFF2-40B4-BE49-F238E27FC236}">
                <a16:creationId xmlns:a16="http://schemas.microsoft.com/office/drawing/2014/main" id="{C61D0ECF-1412-414E-A6F6-7518CB6DAC33}"/>
              </a:ext>
            </a:extLst>
          </p:cNvPr>
          <p:cNvSpPr/>
          <p:nvPr/>
        </p:nvSpPr>
        <p:spPr>
          <a:xfrm>
            <a:off x="11605860" y="183718"/>
            <a:ext cx="456734" cy="598005"/>
          </a:xfrm>
          <a:prstGeom prst="rect">
            <a:avLst/>
          </a:prstGeom>
          <a:blipFill>
            <a:blip r:embed="rId3" cstate="print"/>
            <a:stretch>
              <a:fillRect l="-1" r="-360161" b="3358"/>
            </a:stretch>
          </a:blipFill>
        </p:spPr>
        <p:txBody>
          <a:bodyPr wrap="square" lIns="0" tIns="0" rIns="0" bIns="0" rtlCol="0"/>
          <a:lstStyle/>
          <a:p>
            <a:endParaRPr sz="1322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38E4E291-DF1C-4441-859A-FCF8B6012D95}"/>
              </a:ext>
            </a:extLst>
          </p:cNvPr>
          <p:cNvSpPr/>
          <p:nvPr/>
        </p:nvSpPr>
        <p:spPr>
          <a:xfrm>
            <a:off x="710053" y="5213146"/>
            <a:ext cx="33081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Укрепление межнационального и межрелигиозного согласия</a:t>
            </a:r>
          </a:p>
        </p:txBody>
      </p:sp>
      <p:sp>
        <p:nvSpPr>
          <p:cNvPr id="14" name="object 10">
            <a:extLst>
              <a:ext uri="{FF2B5EF4-FFF2-40B4-BE49-F238E27FC236}">
                <a16:creationId xmlns:a16="http://schemas.microsoft.com/office/drawing/2014/main" id="{8DF5F736-0DC9-4249-9381-9E108823187F}"/>
              </a:ext>
            </a:extLst>
          </p:cNvPr>
          <p:cNvSpPr/>
          <p:nvPr/>
        </p:nvSpPr>
        <p:spPr>
          <a:xfrm rot="5400000">
            <a:off x="2704096" y="3849316"/>
            <a:ext cx="351662" cy="2371412"/>
          </a:xfrm>
          <a:custGeom>
            <a:avLst/>
            <a:gdLst/>
            <a:ahLst/>
            <a:cxnLst/>
            <a:rect l="l" t="t" r="r" b="b"/>
            <a:pathLst>
              <a:path w="252730" h="1272540">
                <a:moveTo>
                  <a:pt x="252557" y="0"/>
                </a:moveTo>
                <a:lnTo>
                  <a:pt x="0" y="0"/>
                </a:lnTo>
                <a:lnTo>
                  <a:pt x="0" y="1272136"/>
                </a:lnTo>
                <a:lnTo>
                  <a:pt x="215351" y="1172174"/>
                </a:lnTo>
                <a:lnTo>
                  <a:pt x="249923" y="1128363"/>
                </a:lnTo>
                <a:lnTo>
                  <a:pt x="252557" y="1107626"/>
                </a:lnTo>
                <a:lnTo>
                  <a:pt x="252557" y="0"/>
                </a:lnTo>
                <a:close/>
              </a:path>
            </a:pathLst>
          </a:custGeom>
          <a:solidFill>
            <a:srgbClr val="E7C44A">
              <a:alpha val="77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33" name="Прямоугольник: скругленные верхние углы 32">
            <a:extLst>
              <a:ext uri="{FF2B5EF4-FFF2-40B4-BE49-F238E27FC236}">
                <a16:creationId xmlns:a16="http://schemas.microsoft.com/office/drawing/2014/main" id="{9ACC9564-BA5E-4098-B8B6-73CF47BDD36F}"/>
              </a:ext>
            </a:extLst>
          </p:cNvPr>
          <p:cNvSpPr/>
          <p:nvPr/>
        </p:nvSpPr>
        <p:spPr>
          <a:xfrm>
            <a:off x="769123" y="1476402"/>
            <a:ext cx="3296045" cy="2092893"/>
          </a:xfrm>
          <a:prstGeom prst="round2Same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51E7C532-09C8-4559-A8A2-D235111B14AE}"/>
              </a:ext>
            </a:extLst>
          </p:cNvPr>
          <p:cNvSpPr/>
          <p:nvPr/>
        </p:nvSpPr>
        <p:spPr>
          <a:xfrm>
            <a:off x="1923951" y="4879566"/>
            <a:ext cx="212256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Направление проекта</a:t>
            </a:r>
          </a:p>
        </p:txBody>
      </p:sp>
      <p:sp>
        <p:nvSpPr>
          <p:cNvPr id="17" name="object 10">
            <a:extLst>
              <a:ext uri="{FF2B5EF4-FFF2-40B4-BE49-F238E27FC236}">
                <a16:creationId xmlns:a16="http://schemas.microsoft.com/office/drawing/2014/main" id="{DDA2307F-7ADA-4BDC-97E0-0C1252D9B2B8}"/>
              </a:ext>
            </a:extLst>
          </p:cNvPr>
          <p:cNvSpPr/>
          <p:nvPr/>
        </p:nvSpPr>
        <p:spPr>
          <a:xfrm rot="16200000">
            <a:off x="2157610" y="1682677"/>
            <a:ext cx="497872" cy="3279949"/>
          </a:xfrm>
          <a:custGeom>
            <a:avLst/>
            <a:gdLst/>
            <a:ahLst/>
            <a:cxnLst/>
            <a:rect l="l" t="t" r="r" b="b"/>
            <a:pathLst>
              <a:path w="252730" h="1272540">
                <a:moveTo>
                  <a:pt x="252557" y="0"/>
                </a:moveTo>
                <a:lnTo>
                  <a:pt x="0" y="0"/>
                </a:lnTo>
                <a:lnTo>
                  <a:pt x="0" y="1272136"/>
                </a:lnTo>
                <a:lnTo>
                  <a:pt x="215351" y="1172174"/>
                </a:lnTo>
                <a:lnTo>
                  <a:pt x="249923" y="1128363"/>
                </a:lnTo>
                <a:lnTo>
                  <a:pt x="252557" y="1107626"/>
                </a:lnTo>
                <a:lnTo>
                  <a:pt x="252557" y="0"/>
                </a:lnTo>
                <a:close/>
              </a:path>
            </a:pathLst>
          </a:custGeom>
          <a:solidFill>
            <a:srgbClr val="E7C44A">
              <a:alpha val="77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C002895-C9B0-47AD-9B18-F1F6CCB00A8C}"/>
              </a:ext>
            </a:extLst>
          </p:cNvPr>
          <p:cNvSpPr/>
          <p:nvPr/>
        </p:nvSpPr>
        <p:spPr>
          <a:xfrm>
            <a:off x="783712" y="3061301"/>
            <a:ext cx="2941123" cy="300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Тьютор иностранного студента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A4D70D66-2E90-4094-BBA8-51CDFA253D8A}"/>
              </a:ext>
            </a:extLst>
          </p:cNvPr>
          <p:cNvSpPr/>
          <p:nvPr/>
        </p:nvSpPr>
        <p:spPr>
          <a:xfrm>
            <a:off x="4373125" y="3680418"/>
            <a:ext cx="3274438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05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Центр развития работающей молодежи - площадка для личностного развития и обмена опытом между представителями молодежи от 22 до 35 лет. Основная задача организаторов проекта - создать условия для комфортного освоения базовых "гибких навыков". 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115F4BF4-E1AB-48B4-BD35-56CA7B26675B}"/>
              </a:ext>
            </a:extLst>
          </p:cNvPr>
          <p:cNvSpPr/>
          <p:nvPr/>
        </p:nvSpPr>
        <p:spPr>
          <a:xfrm>
            <a:off x="4306763" y="5216700"/>
            <a:ext cx="33629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Поддержка проектов в области науки, образования, просвещения</a:t>
            </a:r>
          </a:p>
        </p:txBody>
      </p:sp>
      <p:sp>
        <p:nvSpPr>
          <p:cNvPr id="22" name="object 10">
            <a:extLst>
              <a:ext uri="{FF2B5EF4-FFF2-40B4-BE49-F238E27FC236}">
                <a16:creationId xmlns:a16="http://schemas.microsoft.com/office/drawing/2014/main" id="{A440896B-96BE-43C2-B163-DF1DA61BE1F4}"/>
              </a:ext>
            </a:extLst>
          </p:cNvPr>
          <p:cNvSpPr/>
          <p:nvPr/>
        </p:nvSpPr>
        <p:spPr>
          <a:xfrm rot="5400000">
            <a:off x="6270576" y="3861610"/>
            <a:ext cx="411478" cy="2371412"/>
          </a:xfrm>
          <a:custGeom>
            <a:avLst/>
            <a:gdLst/>
            <a:ahLst/>
            <a:cxnLst/>
            <a:rect l="l" t="t" r="r" b="b"/>
            <a:pathLst>
              <a:path w="252730" h="1272540">
                <a:moveTo>
                  <a:pt x="252557" y="0"/>
                </a:moveTo>
                <a:lnTo>
                  <a:pt x="0" y="0"/>
                </a:lnTo>
                <a:lnTo>
                  <a:pt x="0" y="1272136"/>
                </a:lnTo>
                <a:lnTo>
                  <a:pt x="215351" y="1172174"/>
                </a:lnTo>
                <a:lnTo>
                  <a:pt x="249923" y="1128363"/>
                </a:lnTo>
                <a:lnTo>
                  <a:pt x="252557" y="1107626"/>
                </a:lnTo>
                <a:lnTo>
                  <a:pt x="252557" y="0"/>
                </a:lnTo>
                <a:close/>
              </a:path>
            </a:pathLst>
          </a:custGeom>
          <a:solidFill>
            <a:srgbClr val="E7C44A">
              <a:alpha val="77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A187795D-D526-4420-92C8-5DB65194E7B7}"/>
              </a:ext>
            </a:extLst>
          </p:cNvPr>
          <p:cNvSpPr/>
          <p:nvPr/>
        </p:nvSpPr>
        <p:spPr>
          <a:xfrm>
            <a:off x="5549902" y="4892774"/>
            <a:ext cx="203453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Направление проекта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22674BF-EF34-49E2-A89E-A0A30F87D01D}"/>
              </a:ext>
            </a:extLst>
          </p:cNvPr>
          <p:cNvSpPr/>
          <p:nvPr/>
        </p:nvSpPr>
        <p:spPr>
          <a:xfrm>
            <a:off x="2888459" y="5817377"/>
            <a:ext cx="96051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100" b="1" dirty="0"/>
              <a:t>г. Челябинск</a:t>
            </a: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6931F999-3F98-4B38-9CE1-56DF800A6A28}"/>
              </a:ext>
            </a:extLst>
          </p:cNvPr>
          <p:cNvSpPr/>
          <p:nvPr/>
        </p:nvSpPr>
        <p:spPr>
          <a:xfrm>
            <a:off x="4813423" y="5789044"/>
            <a:ext cx="270726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100" b="1" dirty="0"/>
              <a:t>г. Челябинск</a:t>
            </a:r>
          </a:p>
        </p:txBody>
      </p:sp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id="{F162D4AE-7500-44BA-BDFE-75927FEB3A5D}"/>
              </a:ext>
            </a:extLst>
          </p:cNvPr>
          <p:cNvSpPr/>
          <p:nvPr/>
        </p:nvSpPr>
        <p:spPr>
          <a:xfrm>
            <a:off x="7955519" y="1482250"/>
            <a:ext cx="3289817" cy="4748039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203200" dir="7380000" algn="ctr" rotWithShape="0">
              <a:srgbClr val="624E33">
                <a:alpha val="4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B116DE92-CAD1-4605-8939-185A3F1D6F10}"/>
              </a:ext>
            </a:extLst>
          </p:cNvPr>
          <p:cNvSpPr/>
          <p:nvPr/>
        </p:nvSpPr>
        <p:spPr>
          <a:xfrm>
            <a:off x="7963879" y="3621946"/>
            <a:ext cx="3274438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Проведение онлайн, офлайн и информационных мероприятий в интересных и привлекательных для молодежи форматах, раскрывающих основные значимые факты о жизни и достижениях знаменитых </a:t>
            </a:r>
            <a:r>
              <a:rPr lang="ru-RU" sz="11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южноуральцев</a:t>
            </a:r>
            <a:r>
              <a:rPr lang="ru-RU" sz="11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внесших весомый вклад в развитие региона, России и мира.</a:t>
            </a: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6FD5453E-2366-4E18-875A-12437297CBA3}"/>
              </a:ext>
            </a:extLst>
          </p:cNvPr>
          <p:cNvSpPr/>
          <p:nvPr/>
        </p:nvSpPr>
        <p:spPr>
          <a:xfrm>
            <a:off x="8100950" y="5216700"/>
            <a:ext cx="31604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Сохранение исторической памяти</a:t>
            </a:r>
          </a:p>
        </p:txBody>
      </p:sp>
      <p:sp>
        <p:nvSpPr>
          <p:cNvPr id="29" name="object 10">
            <a:extLst>
              <a:ext uri="{FF2B5EF4-FFF2-40B4-BE49-F238E27FC236}">
                <a16:creationId xmlns:a16="http://schemas.microsoft.com/office/drawing/2014/main" id="{AEEE629E-EE4F-4BAE-81CF-17F405A02A20}"/>
              </a:ext>
            </a:extLst>
          </p:cNvPr>
          <p:cNvSpPr/>
          <p:nvPr/>
        </p:nvSpPr>
        <p:spPr>
          <a:xfrm rot="5400000">
            <a:off x="9862251" y="3861610"/>
            <a:ext cx="411478" cy="2371412"/>
          </a:xfrm>
          <a:custGeom>
            <a:avLst/>
            <a:gdLst/>
            <a:ahLst/>
            <a:cxnLst/>
            <a:rect l="l" t="t" r="r" b="b"/>
            <a:pathLst>
              <a:path w="252730" h="1272540">
                <a:moveTo>
                  <a:pt x="252557" y="0"/>
                </a:moveTo>
                <a:lnTo>
                  <a:pt x="0" y="0"/>
                </a:lnTo>
                <a:lnTo>
                  <a:pt x="0" y="1272136"/>
                </a:lnTo>
                <a:lnTo>
                  <a:pt x="215351" y="1172174"/>
                </a:lnTo>
                <a:lnTo>
                  <a:pt x="249923" y="1128363"/>
                </a:lnTo>
                <a:lnTo>
                  <a:pt x="252557" y="1107626"/>
                </a:lnTo>
                <a:lnTo>
                  <a:pt x="252557" y="0"/>
                </a:lnTo>
                <a:close/>
              </a:path>
            </a:pathLst>
          </a:custGeom>
          <a:solidFill>
            <a:srgbClr val="E7C44A">
              <a:alpha val="77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7EDFDF97-01AA-4535-B405-CBCFB27C39F3}"/>
              </a:ext>
            </a:extLst>
          </p:cNvPr>
          <p:cNvSpPr/>
          <p:nvPr/>
        </p:nvSpPr>
        <p:spPr>
          <a:xfrm>
            <a:off x="9141577" y="4892774"/>
            <a:ext cx="203453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Направление проекта</a:t>
            </a:r>
          </a:p>
        </p:txBody>
      </p:sp>
      <p:sp>
        <p:nvSpPr>
          <p:cNvPr id="31" name="Прямоугольник: скругленные верхние углы 30">
            <a:extLst>
              <a:ext uri="{FF2B5EF4-FFF2-40B4-BE49-F238E27FC236}">
                <a16:creationId xmlns:a16="http://schemas.microsoft.com/office/drawing/2014/main" id="{81C1BD86-964B-41FE-A983-F2E07A217407}"/>
              </a:ext>
            </a:extLst>
          </p:cNvPr>
          <p:cNvSpPr/>
          <p:nvPr/>
        </p:nvSpPr>
        <p:spPr>
          <a:xfrm>
            <a:off x="7955682" y="1476402"/>
            <a:ext cx="3289655" cy="2092893"/>
          </a:xfrm>
          <a:prstGeom prst="round2Same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object 10">
            <a:extLst>
              <a:ext uri="{FF2B5EF4-FFF2-40B4-BE49-F238E27FC236}">
                <a16:creationId xmlns:a16="http://schemas.microsoft.com/office/drawing/2014/main" id="{C28056E8-AEA7-418D-87C5-FDA98FA2781F}"/>
              </a:ext>
            </a:extLst>
          </p:cNvPr>
          <p:cNvSpPr/>
          <p:nvPr/>
        </p:nvSpPr>
        <p:spPr>
          <a:xfrm rot="16200000">
            <a:off x="9351571" y="1694558"/>
            <a:ext cx="475037" cy="3274436"/>
          </a:xfrm>
          <a:custGeom>
            <a:avLst/>
            <a:gdLst/>
            <a:ahLst/>
            <a:cxnLst/>
            <a:rect l="l" t="t" r="r" b="b"/>
            <a:pathLst>
              <a:path w="252730" h="1272540">
                <a:moveTo>
                  <a:pt x="252557" y="0"/>
                </a:moveTo>
                <a:lnTo>
                  <a:pt x="0" y="0"/>
                </a:lnTo>
                <a:lnTo>
                  <a:pt x="0" y="1272136"/>
                </a:lnTo>
                <a:lnTo>
                  <a:pt x="215351" y="1172174"/>
                </a:lnTo>
                <a:lnTo>
                  <a:pt x="249923" y="1128363"/>
                </a:lnTo>
                <a:lnTo>
                  <a:pt x="252557" y="1107626"/>
                </a:lnTo>
                <a:lnTo>
                  <a:pt x="252557" y="0"/>
                </a:lnTo>
                <a:close/>
              </a:path>
            </a:pathLst>
          </a:custGeom>
          <a:solidFill>
            <a:srgbClr val="E7C44A">
              <a:alpha val="77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0DDA92BD-9ADD-4015-88DB-963A9C4EDD3D}"/>
              </a:ext>
            </a:extLst>
          </p:cNvPr>
          <p:cNvSpPr/>
          <p:nvPr/>
        </p:nvSpPr>
        <p:spPr>
          <a:xfrm>
            <a:off x="8057611" y="3165338"/>
            <a:ext cx="3062955" cy="300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Знаем!</a:t>
            </a:r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9DF61F47-D334-4A63-AEB5-5E978D16679C}"/>
              </a:ext>
            </a:extLst>
          </p:cNvPr>
          <p:cNvSpPr/>
          <p:nvPr/>
        </p:nvSpPr>
        <p:spPr>
          <a:xfrm>
            <a:off x="8413304" y="5789044"/>
            <a:ext cx="270726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100" b="1" dirty="0"/>
              <a:t>г. Челябинск, г. Копейск, г. Миасс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9E610127-5801-431E-BC6E-E03323D8BBD9}"/>
              </a:ext>
            </a:extLst>
          </p:cNvPr>
          <p:cNvSpPr/>
          <p:nvPr/>
        </p:nvSpPr>
        <p:spPr>
          <a:xfrm>
            <a:off x="733168" y="3649722"/>
            <a:ext cx="3346756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100" dirty="0"/>
              <a:t> организацию команды волонтеров для помощи в адаптации иностранным обучающимся вузов г. Челябинска, которые впервые прибудут в Россию в новом учебном году. Наибольшее количество иностранцев обучается в Южно-Уральском государственном университете и Челябинском государственном университете</a:t>
            </a:r>
          </a:p>
        </p:txBody>
      </p:sp>
      <p:sp>
        <p:nvSpPr>
          <p:cNvPr id="39" name="Прямоугольник: скругленные верхние углы 38">
            <a:extLst>
              <a:ext uri="{FF2B5EF4-FFF2-40B4-BE49-F238E27FC236}">
                <a16:creationId xmlns:a16="http://schemas.microsoft.com/office/drawing/2014/main" id="{D55B579D-598A-41BA-81E1-B7C7EF4D3778}"/>
              </a:ext>
            </a:extLst>
          </p:cNvPr>
          <p:cNvSpPr/>
          <p:nvPr/>
        </p:nvSpPr>
        <p:spPr>
          <a:xfrm>
            <a:off x="4374060" y="1478180"/>
            <a:ext cx="3289655" cy="2092893"/>
          </a:xfrm>
          <a:prstGeom prst="round2Same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object 10">
            <a:extLst>
              <a:ext uri="{FF2B5EF4-FFF2-40B4-BE49-F238E27FC236}">
                <a16:creationId xmlns:a16="http://schemas.microsoft.com/office/drawing/2014/main" id="{D512677E-8FEB-47D1-BAC8-DB5B8C240DC0}"/>
              </a:ext>
            </a:extLst>
          </p:cNvPr>
          <p:cNvSpPr/>
          <p:nvPr/>
        </p:nvSpPr>
        <p:spPr>
          <a:xfrm rot="16200000">
            <a:off x="5772299" y="1694073"/>
            <a:ext cx="643327" cy="3449645"/>
          </a:xfrm>
          <a:custGeom>
            <a:avLst/>
            <a:gdLst/>
            <a:ahLst/>
            <a:cxnLst/>
            <a:rect l="l" t="t" r="r" b="b"/>
            <a:pathLst>
              <a:path w="252730" h="1272540">
                <a:moveTo>
                  <a:pt x="252557" y="0"/>
                </a:moveTo>
                <a:lnTo>
                  <a:pt x="0" y="0"/>
                </a:lnTo>
                <a:lnTo>
                  <a:pt x="0" y="1272136"/>
                </a:lnTo>
                <a:lnTo>
                  <a:pt x="215351" y="1172174"/>
                </a:lnTo>
                <a:lnTo>
                  <a:pt x="249923" y="1128363"/>
                </a:lnTo>
                <a:lnTo>
                  <a:pt x="252557" y="1107626"/>
                </a:lnTo>
                <a:lnTo>
                  <a:pt x="252557" y="0"/>
                </a:lnTo>
                <a:close/>
              </a:path>
            </a:pathLst>
          </a:custGeom>
          <a:solidFill>
            <a:srgbClr val="E7C44A">
              <a:alpha val="77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BE224F66-3A33-414A-8D2B-3CEAE8608104}"/>
              </a:ext>
            </a:extLst>
          </p:cNvPr>
          <p:cNvSpPr/>
          <p:nvPr/>
        </p:nvSpPr>
        <p:spPr>
          <a:xfrm>
            <a:off x="4367087" y="3061464"/>
            <a:ext cx="3062955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Центр развития работающей молодежи</a:t>
            </a:r>
          </a:p>
        </p:txBody>
      </p:sp>
    </p:spTree>
    <p:extLst>
      <p:ext uri="{BB962C8B-B14F-4D97-AF65-F5344CB8AC3E}">
        <p14:creationId xmlns:p14="http://schemas.microsoft.com/office/powerpoint/2010/main" val="1513737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id="{BE851402-0FAB-4B8B-BDE7-DEDD4F856304}"/>
              </a:ext>
            </a:extLst>
          </p:cNvPr>
          <p:cNvSpPr/>
          <p:nvPr/>
        </p:nvSpPr>
        <p:spPr>
          <a:xfrm>
            <a:off x="4363844" y="1482250"/>
            <a:ext cx="3289817" cy="4748039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203200" dir="7380000" algn="ctr" rotWithShape="0">
              <a:srgbClr val="624E33">
                <a:alpha val="4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95130BF7-97A4-48DB-95D0-7E0698CC4F39}"/>
              </a:ext>
            </a:extLst>
          </p:cNvPr>
          <p:cNvSpPr/>
          <p:nvPr/>
        </p:nvSpPr>
        <p:spPr>
          <a:xfrm>
            <a:off x="775352" y="1476403"/>
            <a:ext cx="3289817" cy="4748039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203200" dir="7380000" algn="ctr" rotWithShape="0">
              <a:srgbClr val="624E33">
                <a:alpha val="4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4617A3-4CB6-4B08-9BC8-AEA83D114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0053" y="291576"/>
            <a:ext cx="9547130" cy="643328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rgbClr val="45210A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Примеры проектов-победителей Фонда президентских грантов от Челябинской области, связанные </a:t>
            </a:r>
            <a:r>
              <a:rPr lang="ru-RU" sz="2800" b="1">
                <a:solidFill>
                  <a:srgbClr val="45210A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с молодежью</a:t>
            </a:r>
            <a:endParaRPr lang="ru-RU" sz="2800" b="1" dirty="0">
              <a:solidFill>
                <a:srgbClr val="45210A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object 10">
            <a:extLst>
              <a:ext uri="{FF2B5EF4-FFF2-40B4-BE49-F238E27FC236}">
                <a16:creationId xmlns:a16="http://schemas.microsoft.com/office/drawing/2014/main" id="{98714A41-BA96-4ECD-978E-163E8182F75A}"/>
              </a:ext>
            </a:extLst>
          </p:cNvPr>
          <p:cNvSpPr/>
          <p:nvPr/>
        </p:nvSpPr>
        <p:spPr>
          <a:xfrm>
            <a:off x="357773" y="0"/>
            <a:ext cx="221347" cy="1259839"/>
          </a:xfrm>
          <a:custGeom>
            <a:avLst/>
            <a:gdLst/>
            <a:ahLst/>
            <a:cxnLst/>
            <a:rect l="l" t="t" r="r" b="b"/>
            <a:pathLst>
              <a:path w="252730" h="1272540">
                <a:moveTo>
                  <a:pt x="252557" y="0"/>
                </a:moveTo>
                <a:lnTo>
                  <a:pt x="0" y="0"/>
                </a:lnTo>
                <a:lnTo>
                  <a:pt x="0" y="1272136"/>
                </a:lnTo>
                <a:lnTo>
                  <a:pt x="215351" y="1172174"/>
                </a:lnTo>
                <a:lnTo>
                  <a:pt x="249923" y="1128363"/>
                </a:lnTo>
                <a:lnTo>
                  <a:pt x="252557" y="1107626"/>
                </a:lnTo>
                <a:lnTo>
                  <a:pt x="252557" y="0"/>
                </a:lnTo>
                <a:close/>
              </a:path>
            </a:pathLst>
          </a:custGeom>
          <a:solidFill>
            <a:srgbClr val="E7C44A">
              <a:alpha val="62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8" name="object 20">
            <a:extLst>
              <a:ext uri="{FF2B5EF4-FFF2-40B4-BE49-F238E27FC236}">
                <a16:creationId xmlns:a16="http://schemas.microsoft.com/office/drawing/2014/main" id="{C61D0ECF-1412-414E-A6F6-7518CB6DAC33}"/>
              </a:ext>
            </a:extLst>
          </p:cNvPr>
          <p:cNvSpPr/>
          <p:nvPr/>
        </p:nvSpPr>
        <p:spPr>
          <a:xfrm>
            <a:off x="11605860" y="183718"/>
            <a:ext cx="456734" cy="598005"/>
          </a:xfrm>
          <a:prstGeom prst="rect">
            <a:avLst/>
          </a:prstGeom>
          <a:blipFill>
            <a:blip r:embed="rId3" cstate="print"/>
            <a:stretch>
              <a:fillRect l="-1" r="-360161" b="3358"/>
            </a:stretch>
          </a:blipFill>
        </p:spPr>
        <p:txBody>
          <a:bodyPr wrap="square" lIns="0" tIns="0" rIns="0" bIns="0" rtlCol="0"/>
          <a:lstStyle/>
          <a:p>
            <a:endParaRPr sz="1322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38E4E291-DF1C-4441-859A-FCF8B6012D95}"/>
              </a:ext>
            </a:extLst>
          </p:cNvPr>
          <p:cNvSpPr/>
          <p:nvPr/>
        </p:nvSpPr>
        <p:spPr>
          <a:xfrm>
            <a:off x="710053" y="5213146"/>
            <a:ext cx="33081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0" i="0" dirty="0">
                <a:solidFill>
                  <a:srgbClr val="282828"/>
                </a:solidFill>
                <a:effectLst/>
                <a:latin typeface="PT Sans"/>
              </a:rPr>
              <a:t>Поддержка проектов в области науки, образования, просвещения</a:t>
            </a:r>
            <a:endParaRPr lang="ru-RU" sz="14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3" name="Прямоугольник: скругленные верхние углы 32">
            <a:extLst>
              <a:ext uri="{FF2B5EF4-FFF2-40B4-BE49-F238E27FC236}">
                <a16:creationId xmlns:a16="http://schemas.microsoft.com/office/drawing/2014/main" id="{9ACC9564-BA5E-4098-B8B6-73CF47BDD36F}"/>
              </a:ext>
            </a:extLst>
          </p:cNvPr>
          <p:cNvSpPr/>
          <p:nvPr/>
        </p:nvSpPr>
        <p:spPr>
          <a:xfrm>
            <a:off x="769123" y="1476402"/>
            <a:ext cx="3296045" cy="2092893"/>
          </a:xfrm>
          <a:prstGeom prst="round2SameRect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object 10">
            <a:extLst>
              <a:ext uri="{FF2B5EF4-FFF2-40B4-BE49-F238E27FC236}">
                <a16:creationId xmlns:a16="http://schemas.microsoft.com/office/drawing/2014/main" id="{DDA2307F-7ADA-4BDC-97E0-0C1252D9B2B8}"/>
              </a:ext>
            </a:extLst>
          </p:cNvPr>
          <p:cNvSpPr/>
          <p:nvPr/>
        </p:nvSpPr>
        <p:spPr>
          <a:xfrm rot="16200000">
            <a:off x="2157610" y="1682677"/>
            <a:ext cx="497872" cy="3279949"/>
          </a:xfrm>
          <a:custGeom>
            <a:avLst/>
            <a:gdLst/>
            <a:ahLst/>
            <a:cxnLst/>
            <a:rect l="l" t="t" r="r" b="b"/>
            <a:pathLst>
              <a:path w="252730" h="1272540">
                <a:moveTo>
                  <a:pt x="252557" y="0"/>
                </a:moveTo>
                <a:lnTo>
                  <a:pt x="0" y="0"/>
                </a:lnTo>
                <a:lnTo>
                  <a:pt x="0" y="1272136"/>
                </a:lnTo>
                <a:lnTo>
                  <a:pt x="215351" y="1172174"/>
                </a:lnTo>
                <a:lnTo>
                  <a:pt x="249923" y="1128363"/>
                </a:lnTo>
                <a:lnTo>
                  <a:pt x="252557" y="1107626"/>
                </a:lnTo>
                <a:lnTo>
                  <a:pt x="252557" y="0"/>
                </a:lnTo>
                <a:close/>
              </a:path>
            </a:pathLst>
          </a:custGeom>
          <a:solidFill>
            <a:srgbClr val="E7C44A">
              <a:alpha val="77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C002895-C9B0-47AD-9B18-F1F6CCB00A8C}"/>
              </a:ext>
            </a:extLst>
          </p:cNvPr>
          <p:cNvSpPr/>
          <p:nvPr/>
        </p:nvSpPr>
        <p:spPr>
          <a:xfrm>
            <a:off x="783712" y="3061301"/>
            <a:ext cx="29411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Всероссийский литературный форум #</a:t>
            </a:r>
            <a:r>
              <a:rPr lang="ru-RU" sz="1350" b="1" dirty="0" err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РыжийФест</a:t>
            </a:r>
            <a:endParaRPr lang="ru-RU" sz="1350" b="1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A4D70D66-2E90-4094-BBA8-51CDFA253D8A}"/>
              </a:ext>
            </a:extLst>
          </p:cNvPr>
          <p:cNvSpPr/>
          <p:nvPr/>
        </p:nvSpPr>
        <p:spPr>
          <a:xfrm>
            <a:off x="4373125" y="3680418"/>
            <a:ext cx="3274438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100" dirty="0"/>
              <a:t>Повышение учебной мотивации обучающихся, выявление и поддержка одаренных детей, популяризация наук, профориентация на инженерные и исследовательские профессии, создание условий для профессионального роста педагогов и их "горизонтальной интеграции«, повышения престижа школы как драйвера развития общества и территории и центра компетенций в малом городе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115F4BF4-E1AB-48B4-BD35-56CA7B26675B}"/>
              </a:ext>
            </a:extLst>
          </p:cNvPr>
          <p:cNvSpPr/>
          <p:nvPr/>
        </p:nvSpPr>
        <p:spPr>
          <a:xfrm>
            <a:off x="4509275" y="5216700"/>
            <a:ext cx="31604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0" i="0" dirty="0">
                <a:solidFill>
                  <a:srgbClr val="282828"/>
                </a:solidFill>
                <a:effectLst/>
                <a:latin typeface="PT Sans"/>
              </a:rPr>
              <a:t>Поддержка проектов в области науки, образования, просвещения</a:t>
            </a:r>
            <a:endParaRPr lang="ru-RU" sz="14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22674BF-EF34-49E2-A89E-A0A30F87D01D}"/>
              </a:ext>
            </a:extLst>
          </p:cNvPr>
          <p:cNvSpPr/>
          <p:nvPr/>
        </p:nvSpPr>
        <p:spPr>
          <a:xfrm>
            <a:off x="2888459" y="5817377"/>
            <a:ext cx="96051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100" b="1" dirty="0"/>
              <a:t>г. Челябинск</a:t>
            </a: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6931F999-3F98-4B38-9CE1-56DF800A6A28}"/>
              </a:ext>
            </a:extLst>
          </p:cNvPr>
          <p:cNvSpPr/>
          <p:nvPr/>
        </p:nvSpPr>
        <p:spPr>
          <a:xfrm>
            <a:off x="4813423" y="5789044"/>
            <a:ext cx="270726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100" b="1" dirty="0"/>
              <a:t>Г. </a:t>
            </a:r>
            <a:r>
              <a:rPr lang="ru-RU" sz="1100" b="1" dirty="0" err="1"/>
              <a:t>Сатка</a:t>
            </a:r>
            <a:endParaRPr lang="ru-RU" sz="1100" b="1" dirty="0"/>
          </a:p>
        </p:txBody>
      </p:sp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id="{F162D4AE-7500-44BA-BDFE-75927FEB3A5D}"/>
              </a:ext>
            </a:extLst>
          </p:cNvPr>
          <p:cNvSpPr/>
          <p:nvPr/>
        </p:nvSpPr>
        <p:spPr>
          <a:xfrm>
            <a:off x="7955519" y="1482250"/>
            <a:ext cx="3289817" cy="4748039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203200" dir="7380000" algn="ctr" rotWithShape="0">
              <a:srgbClr val="624E33">
                <a:alpha val="4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B116DE92-CAD1-4605-8939-185A3F1D6F10}"/>
              </a:ext>
            </a:extLst>
          </p:cNvPr>
          <p:cNvSpPr/>
          <p:nvPr/>
        </p:nvSpPr>
        <p:spPr>
          <a:xfrm>
            <a:off x="7963879" y="3621946"/>
            <a:ext cx="3274438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100" b="0" i="0" dirty="0">
                <a:solidFill>
                  <a:srgbClr val="282828"/>
                </a:solidFill>
                <a:effectLst/>
                <a:latin typeface="PT Sans"/>
              </a:rPr>
              <a:t>Совершенствование адаптации к школе и развитие учебной мотивации у детей в возрасте 6-10 лет, проживающих на территории Кыштымского городского округа Челябинской области, через систему развивающих занятий, способствующих формированию и развитию у детей когнитивных функций и подготовке руки к письму.</a:t>
            </a:r>
            <a:endParaRPr lang="ru-RU" sz="11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6FD5453E-2366-4E18-875A-12437297CBA3}"/>
              </a:ext>
            </a:extLst>
          </p:cNvPr>
          <p:cNvSpPr/>
          <p:nvPr/>
        </p:nvSpPr>
        <p:spPr>
          <a:xfrm>
            <a:off x="8100950" y="5216700"/>
            <a:ext cx="31604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0" i="0" dirty="0">
                <a:solidFill>
                  <a:srgbClr val="282828"/>
                </a:solidFill>
                <a:effectLst/>
                <a:latin typeface="PT Sans"/>
              </a:rPr>
              <a:t>Поддержка проектов в области науки, образования, просвещения</a:t>
            </a:r>
            <a:endParaRPr lang="ru-RU" sz="14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1" name="Прямоугольник: скругленные верхние углы 30">
            <a:extLst>
              <a:ext uri="{FF2B5EF4-FFF2-40B4-BE49-F238E27FC236}">
                <a16:creationId xmlns:a16="http://schemas.microsoft.com/office/drawing/2014/main" id="{81C1BD86-964B-41FE-A983-F2E07A217407}"/>
              </a:ext>
            </a:extLst>
          </p:cNvPr>
          <p:cNvSpPr/>
          <p:nvPr/>
        </p:nvSpPr>
        <p:spPr>
          <a:xfrm>
            <a:off x="7955682" y="1476402"/>
            <a:ext cx="3289655" cy="2092893"/>
          </a:xfrm>
          <a:prstGeom prst="round2Same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object 10">
            <a:extLst>
              <a:ext uri="{FF2B5EF4-FFF2-40B4-BE49-F238E27FC236}">
                <a16:creationId xmlns:a16="http://schemas.microsoft.com/office/drawing/2014/main" id="{C28056E8-AEA7-418D-87C5-FDA98FA2781F}"/>
              </a:ext>
            </a:extLst>
          </p:cNvPr>
          <p:cNvSpPr/>
          <p:nvPr/>
        </p:nvSpPr>
        <p:spPr>
          <a:xfrm rot="16200000">
            <a:off x="9351571" y="1694558"/>
            <a:ext cx="475037" cy="3274436"/>
          </a:xfrm>
          <a:custGeom>
            <a:avLst/>
            <a:gdLst/>
            <a:ahLst/>
            <a:cxnLst/>
            <a:rect l="l" t="t" r="r" b="b"/>
            <a:pathLst>
              <a:path w="252730" h="1272540">
                <a:moveTo>
                  <a:pt x="252557" y="0"/>
                </a:moveTo>
                <a:lnTo>
                  <a:pt x="0" y="0"/>
                </a:lnTo>
                <a:lnTo>
                  <a:pt x="0" y="1272136"/>
                </a:lnTo>
                <a:lnTo>
                  <a:pt x="215351" y="1172174"/>
                </a:lnTo>
                <a:lnTo>
                  <a:pt x="249923" y="1128363"/>
                </a:lnTo>
                <a:lnTo>
                  <a:pt x="252557" y="1107626"/>
                </a:lnTo>
                <a:lnTo>
                  <a:pt x="252557" y="0"/>
                </a:lnTo>
                <a:close/>
              </a:path>
            </a:pathLst>
          </a:custGeom>
          <a:solidFill>
            <a:srgbClr val="E7C44A">
              <a:alpha val="77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0DDA92BD-9ADD-4015-88DB-963A9C4EDD3D}"/>
              </a:ext>
            </a:extLst>
          </p:cNvPr>
          <p:cNvSpPr/>
          <p:nvPr/>
        </p:nvSpPr>
        <p:spPr>
          <a:xfrm>
            <a:off x="8057611" y="3165338"/>
            <a:ext cx="306295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0" i="0" dirty="0">
                <a:solidFill>
                  <a:srgbClr val="000000"/>
                </a:solidFill>
                <a:effectLst/>
                <a:latin typeface="-apple-system"/>
              </a:rPr>
              <a:t> </a:t>
            </a:r>
            <a:r>
              <a:rPr lang="ru-RU" sz="135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Школа</a:t>
            </a:r>
            <a:r>
              <a:rPr lang="ru-RU" sz="1400" b="0" i="0" u="none" strike="noStrike" dirty="0">
                <a:effectLst/>
                <a:latin typeface="-apple-system"/>
              </a:rPr>
              <a:t> </a:t>
            </a:r>
            <a:r>
              <a:rPr lang="ru-RU" sz="135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красивого письма</a:t>
            </a:r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9DF61F47-D334-4A63-AEB5-5E978D16679C}"/>
              </a:ext>
            </a:extLst>
          </p:cNvPr>
          <p:cNvSpPr/>
          <p:nvPr/>
        </p:nvSpPr>
        <p:spPr>
          <a:xfrm>
            <a:off x="8413304" y="5789044"/>
            <a:ext cx="270726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100" b="1" dirty="0"/>
              <a:t>г. Кыштым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9E610127-5801-431E-BC6E-E03323D8BBD9}"/>
              </a:ext>
            </a:extLst>
          </p:cNvPr>
          <p:cNvSpPr/>
          <p:nvPr/>
        </p:nvSpPr>
        <p:spPr>
          <a:xfrm>
            <a:off x="733168" y="3649722"/>
            <a:ext cx="3346756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100" dirty="0"/>
              <a:t>Форум #</a:t>
            </a:r>
            <a:r>
              <a:rPr lang="ru-RU" sz="1100" dirty="0" err="1"/>
              <a:t>РыжийФест</a:t>
            </a:r>
            <a:r>
              <a:rPr lang="ru-RU" sz="1100" dirty="0"/>
              <a:t>—2021 объединил свыше 35 культурно-просветительских событий разного формата (творческие встречи, дискуссии, лекции, презентации и мастер-классы), в четырех городах региона: Челябинске, Миассе, Озерске и </a:t>
            </a:r>
            <a:r>
              <a:rPr lang="ru-RU" sz="1100" dirty="0" err="1"/>
              <a:t>Сатке</a:t>
            </a:r>
            <a:endParaRPr lang="ru-RU" sz="1100" dirty="0"/>
          </a:p>
        </p:txBody>
      </p:sp>
      <p:sp>
        <p:nvSpPr>
          <p:cNvPr id="39" name="Прямоугольник: скругленные верхние углы 38">
            <a:extLst>
              <a:ext uri="{FF2B5EF4-FFF2-40B4-BE49-F238E27FC236}">
                <a16:creationId xmlns:a16="http://schemas.microsoft.com/office/drawing/2014/main" id="{D55B579D-598A-41BA-81E1-B7C7EF4D3778}"/>
              </a:ext>
            </a:extLst>
          </p:cNvPr>
          <p:cNvSpPr/>
          <p:nvPr/>
        </p:nvSpPr>
        <p:spPr>
          <a:xfrm>
            <a:off x="4374060" y="1488690"/>
            <a:ext cx="3289655" cy="2092893"/>
          </a:xfrm>
          <a:prstGeom prst="round2Same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object 10">
            <a:extLst>
              <a:ext uri="{FF2B5EF4-FFF2-40B4-BE49-F238E27FC236}">
                <a16:creationId xmlns:a16="http://schemas.microsoft.com/office/drawing/2014/main" id="{D512677E-8FEB-47D1-BAC8-DB5B8C240DC0}"/>
              </a:ext>
            </a:extLst>
          </p:cNvPr>
          <p:cNvSpPr/>
          <p:nvPr/>
        </p:nvSpPr>
        <p:spPr>
          <a:xfrm rot="16200000">
            <a:off x="5857931" y="1626912"/>
            <a:ext cx="472063" cy="3449645"/>
          </a:xfrm>
          <a:custGeom>
            <a:avLst/>
            <a:gdLst/>
            <a:ahLst/>
            <a:cxnLst/>
            <a:rect l="l" t="t" r="r" b="b"/>
            <a:pathLst>
              <a:path w="252730" h="1272540">
                <a:moveTo>
                  <a:pt x="252557" y="0"/>
                </a:moveTo>
                <a:lnTo>
                  <a:pt x="0" y="0"/>
                </a:lnTo>
                <a:lnTo>
                  <a:pt x="0" y="1272136"/>
                </a:lnTo>
                <a:lnTo>
                  <a:pt x="215351" y="1172174"/>
                </a:lnTo>
                <a:lnTo>
                  <a:pt x="249923" y="1128363"/>
                </a:lnTo>
                <a:lnTo>
                  <a:pt x="252557" y="1107626"/>
                </a:lnTo>
                <a:lnTo>
                  <a:pt x="252557" y="0"/>
                </a:lnTo>
                <a:close/>
              </a:path>
            </a:pathLst>
          </a:custGeom>
          <a:solidFill>
            <a:srgbClr val="E7C44A">
              <a:alpha val="77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BE224F66-3A33-414A-8D2B-3CEAE8608104}"/>
              </a:ext>
            </a:extLst>
          </p:cNvPr>
          <p:cNvSpPr/>
          <p:nvPr/>
        </p:nvSpPr>
        <p:spPr>
          <a:xfrm>
            <a:off x="4374059" y="3161490"/>
            <a:ext cx="306295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35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Турнир отличников наук "Ньютон"</a:t>
            </a:r>
          </a:p>
        </p:txBody>
      </p:sp>
    </p:spTree>
    <p:extLst>
      <p:ext uri="{BB962C8B-B14F-4D97-AF65-F5344CB8AC3E}">
        <p14:creationId xmlns:p14="http://schemas.microsoft.com/office/powerpoint/2010/main" val="3652239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435" y="516178"/>
            <a:ext cx="9714114" cy="530248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520398" y="5856448"/>
            <a:ext cx="3022294" cy="550751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>
              <a:lnSpc>
                <a:spcPts val="5157"/>
              </a:lnSpc>
            </a:pPr>
            <a:r>
              <a:rPr lang="ru" sz="4274" b="1">
                <a:solidFill>
                  <a:srgbClr val="757275"/>
                </a:solidFill>
                <a:latin typeface="Tahoma"/>
              </a:rPr>
              <a:t>бюджетом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865687" y="1669136"/>
            <a:ext cx="544318" cy="3619677"/>
          </a:xfrm>
          <a:prstGeom prst="rect">
            <a:avLst/>
          </a:prstGeom>
        </p:spPr>
        <p:txBody>
          <a:bodyPr vert="vert270" wrap="none" lIns="0" tIns="0" rIns="0" bIns="0">
            <a:noAutofit/>
          </a:bodyPr>
          <a:lstStyle/>
          <a:p>
            <a:pPr>
              <a:lnSpc>
                <a:spcPts val="5157"/>
              </a:lnSpc>
            </a:pPr>
            <a:r>
              <a:rPr lang="ru" sz="4274" b="1">
                <a:latin typeface="Tahoma"/>
              </a:rPr>
              <a:t>территорией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1679" y="1440803"/>
            <a:ext cx="10438057" cy="4395855"/>
          </a:xfrm>
          <a:prstGeom prst="rect">
            <a:avLst/>
          </a:prstGeom>
        </p:spPr>
      </p:pic>
      <p:sp>
        <p:nvSpPr>
          <p:cNvPr id="4" name="object 10">
            <a:extLst>
              <a:ext uri="{FF2B5EF4-FFF2-40B4-BE49-F238E27FC236}">
                <a16:creationId xmlns:a16="http://schemas.microsoft.com/office/drawing/2014/main" id="{77D9B4FC-B07E-43BC-80DD-8874A9708590}"/>
              </a:ext>
            </a:extLst>
          </p:cNvPr>
          <p:cNvSpPr/>
          <p:nvPr/>
        </p:nvSpPr>
        <p:spPr>
          <a:xfrm>
            <a:off x="357773" y="0"/>
            <a:ext cx="242547" cy="1440803"/>
          </a:xfrm>
          <a:custGeom>
            <a:avLst/>
            <a:gdLst/>
            <a:ahLst/>
            <a:cxnLst/>
            <a:rect l="l" t="t" r="r" b="b"/>
            <a:pathLst>
              <a:path w="252730" h="1272540">
                <a:moveTo>
                  <a:pt x="252557" y="0"/>
                </a:moveTo>
                <a:lnTo>
                  <a:pt x="0" y="0"/>
                </a:lnTo>
                <a:lnTo>
                  <a:pt x="0" y="1272136"/>
                </a:lnTo>
                <a:lnTo>
                  <a:pt x="215351" y="1172174"/>
                </a:lnTo>
                <a:lnTo>
                  <a:pt x="249923" y="1128363"/>
                </a:lnTo>
                <a:lnTo>
                  <a:pt x="252557" y="1107626"/>
                </a:lnTo>
                <a:lnTo>
                  <a:pt x="252557" y="0"/>
                </a:lnTo>
                <a:close/>
              </a:path>
            </a:pathLst>
          </a:custGeom>
          <a:solidFill>
            <a:srgbClr val="E7C44A">
              <a:alpha val="62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5" name="object 20">
            <a:extLst>
              <a:ext uri="{FF2B5EF4-FFF2-40B4-BE49-F238E27FC236}">
                <a16:creationId xmlns:a16="http://schemas.microsoft.com/office/drawing/2014/main" id="{781EDF2B-C36B-4361-91B3-24D81F5DEA6D}"/>
              </a:ext>
            </a:extLst>
          </p:cNvPr>
          <p:cNvSpPr/>
          <p:nvPr/>
        </p:nvSpPr>
        <p:spPr>
          <a:xfrm>
            <a:off x="11605860" y="183718"/>
            <a:ext cx="456734" cy="598005"/>
          </a:xfrm>
          <a:prstGeom prst="rect">
            <a:avLst/>
          </a:prstGeom>
          <a:blipFill>
            <a:blip r:embed="rId3" cstate="print"/>
            <a:stretch>
              <a:fillRect l="-1" r="-360161" b="3358"/>
            </a:stretch>
          </a:blipFill>
        </p:spPr>
        <p:txBody>
          <a:bodyPr wrap="square" lIns="0" tIns="0" rIns="0" bIns="0" rtlCol="0"/>
          <a:lstStyle/>
          <a:p>
            <a:endParaRPr sz="1322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6699" y="215476"/>
            <a:ext cx="4599772" cy="41085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685" y="1960993"/>
            <a:ext cx="11233703" cy="4839369"/>
          </a:xfrm>
          <a:prstGeom prst="rect">
            <a:avLst/>
          </a:prstGeom>
        </p:spPr>
      </p:pic>
      <p:sp>
        <p:nvSpPr>
          <p:cNvPr id="4" name="object 10">
            <a:extLst>
              <a:ext uri="{FF2B5EF4-FFF2-40B4-BE49-F238E27FC236}">
                <a16:creationId xmlns:a16="http://schemas.microsoft.com/office/drawing/2014/main" id="{7255E09F-8077-46B1-A4D3-379F9487E4BA}"/>
              </a:ext>
            </a:extLst>
          </p:cNvPr>
          <p:cNvSpPr/>
          <p:nvPr/>
        </p:nvSpPr>
        <p:spPr>
          <a:xfrm>
            <a:off x="357773" y="0"/>
            <a:ext cx="242547" cy="1440803"/>
          </a:xfrm>
          <a:custGeom>
            <a:avLst/>
            <a:gdLst/>
            <a:ahLst/>
            <a:cxnLst/>
            <a:rect l="l" t="t" r="r" b="b"/>
            <a:pathLst>
              <a:path w="252730" h="1272540">
                <a:moveTo>
                  <a:pt x="252557" y="0"/>
                </a:moveTo>
                <a:lnTo>
                  <a:pt x="0" y="0"/>
                </a:lnTo>
                <a:lnTo>
                  <a:pt x="0" y="1272136"/>
                </a:lnTo>
                <a:lnTo>
                  <a:pt x="215351" y="1172174"/>
                </a:lnTo>
                <a:lnTo>
                  <a:pt x="249923" y="1128363"/>
                </a:lnTo>
                <a:lnTo>
                  <a:pt x="252557" y="1107626"/>
                </a:lnTo>
                <a:lnTo>
                  <a:pt x="252557" y="0"/>
                </a:lnTo>
                <a:close/>
              </a:path>
            </a:pathLst>
          </a:custGeom>
          <a:solidFill>
            <a:srgbClr val="E7C44A">
              <a:alpha val="62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5" name="object 20">
            <a:extLst>
              <a:ext uri="{FF2B5EF4-FFF2-40B4-BE49-F238E27FC236}">
                <a16:creationId xmlns:a16="http://schemas.microsoft.com/office/drawing/2014/main" id="{25A4CC07-38BE-4DB9-AC5D-868B9D5FD8DA}"/>
              </a:ext>
            </a:extLst>
          </p:cNvPr>
          <p:cNvSpPr/>
          <p:nvPr/>
        </p:nvSpPr>
        <p:spPr>
          <a:xfrm>
            <a:off x="11605860" y="183718"/>
            <a:ext cx="456734" cy="598005"/>
          </a:xfrm>
          <a:prstGeom prst="rect">
            <a:avLst/>
          </a:prstGeom>
          <a:blipFill>
            <a:blip r:embed="rId4" cstate="print"/>
            <a:stretch>
              <a:fillRect l="-1" r="-360161" b="3358"/>
            </a:stretch>
          </a:blipFill>
        </p:spPr>
        <p:txBody>
          <a:bodyPr wrap="square" lIns="0" tIns="0" rIns="0" bIns="0" rtlCol="0"/>
          <a:lstStyle/>
          <a:p>
            <a:endParaRPr sz="1322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05" y="2104912"/>
            <a:ext cx="11700032" cy="460379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88056" y="143919"/>
            <a:ext cx="6859055" cy="148662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>
              <a:lnSpc>
                <a:spcPts val="3342"/>
              </a:lnSpc>
              <a:spcAft>
                <a:spcPts val="295"/>
              </a:spcAft>
            </a:pPr>
            <a:r>
              <a:rPr lang="ru" sz="2770" b="1">
                <a:solidFill>
                  <a:srgbClr val="A4866F"/>
                </a:solidFill>
                <a:latin typeface="Tahoma"/>
              </a:rPr>
              <a:t>Обоснование</a:t>
            </a:r>
          </a:p>
          <a:p>
            <a:pPr>
              <a:lnSpc>
                <a:spcPts val="3342"/>
              </a:lnSpc>
            </a:pPr>
            <a:r>
              <a:rPr lang="ru" sz="2770" b="1">
                <a:solidFill>
                  <a:srgbClr val="623F21"/>
                </a:solidFill>
                <a:latin typeface="Tahoma"/>
              </a:rPr>
              <a:t>выбора целевой группы</a:t>
            </a:r>
          </a:p>
          <a:p>
            <a:pPr algn="just">
              <a:lnSpc>
                <a:spcPts val="2178"/>
              </a:lnSpc>
            </a:pPr>
            <a:r>
              <a:rPr lang="ru" sz="2269">
                <a:latin typeface="Tahoma"/>
              </a:rPr>
              <a:t>Кто конкретно получит пользу от нашей работы: какие люди, группы людей?</a:t>
            </a:r>
          </a:p>
        </p:txBody>
      </p:sp>
      <p:sp>
        <p:nvSpPr>
          <p:cNvPr id="4" name="object 10">
            <a:extLst>
              <a:ext uri="{FF2B5EF4-FFF2-40B4-BE49-F238E27FC236}">
                <a16:creationId xmlns:a16="http://schemas.microsoft.com/office/drawing/2014/main" id="{9BA6D254-1B7D-429B-BABE-346154081B87}"/>
              </a:ext>
            </a:extLst>
          </p:cNvPr>
          <p:cNvSpPr/>
          <p:nvPr/>
        </p:nvSpPr>
        <p:spPr>
          <a:xfrm>
            <a:off x="357773" y="0"/>
            <a:ext cx="242547" cy="1440803"/>
          </a:xfrm>
          <a:custGeom>
            <a:avLst/>
            <a:gdLst/>
            <a:ahLst/>
            <a:cxnLst/>
            <a:rect l="l" t="t" r="r" b="b"/>
            <a:pathLst>
              <a:path w="252730" h="1272540">
                <a:moveTo>
                  <a:pt x="252557" y="0"/>
                </a:moveTo>
                <a:lnTo>
                  <a:pt x="0" y="0"/>
                </a:lnTo>
                <a:lnTo>
                  <a:pt x="0" y="1272136"/>
                </a:lnTo>
                <a:lnTo>
                  <a:pt x="215351" y="1172174"/>
                </a:lnTo>
                <a:lnTo>
                  <a:pt x="249923" y="1128363"/>
                </a:lnTo>
                <a:lnTo>
                  <a:pt x="252557" y="1107626"/>
                </a:lnTo>
                <a:lnTo>
                  <a:pt x="252557" y="0"/>
                </a:lnTo>
                <a:close/>
              </a:path>
            </a:pathLst>
          </a:custGeom>
          <a:solidFill>
            <a:srgbClr val="E7C44A">
              <a:alpha val="62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5" name="object 20">
            <a:extLst>
              <a:ext uri="{FF2B5EF4-FFF2-40B4-BE49-F238E27FC236}">
                <a16:creationId xmlns:a16="http://schemas.microsoft.com/office/drawing/2014/main" id="{08F04442-AC50-4ABB-A643-51439DA991E0}"/>
              </a:ext>
            </a:extLst>
          </p:cNvPr>
          <p:cNvSpPr/>
          <p:nvPr/>
        </p:nvSpPr>
        <p:spPr>
          <a:xfrm>
            <a:off x="11605860" y="183718"/>
            <a:ext cx="456734" cy="598005"/>
          </a:xfrm>
          <a:prstGeom prst="rect">
            <a:avLst/>
          </a:prstGeom>
          <a:blipFill>
            <a:blip r:embed="rId3" cstate="print"/>
            <a:stretch>
              <a:fillRect l="-1" r="-360161" b="3358"/>
            </a:stretch>
          </a:blipFill>
        </p:spPr>
        <p:txBody>
          <a:bodyPr wrap="square" lIns="0" tIns="0" rIns="0" bIns="0" rtlCol="0"/>
          <a:lstStyle/>
          <a:p>
            <a:endParaRPr sz="1322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8691" y="527442"/>
            <a:ext cx="6306147" cy="1194994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/>
          <a:p>
            <a:r>
              <a:rPr lang="ru" sz="4074" b="1" dirty="0">
                <a:solidFill>
                  <a:srgbClr val="45210A"/>
                </a:solidFill>
                <a:latin typeface="Arial"/>
              </a:rPr>
              <a:t>Обоснование</a:t>
            </a:r>
          </a:p>
          <a:p>
            <a:r>
              <a:rPr lang="ru" sz="4074" b="1" dirty="0">
                <a:solidFill>
                  <a:srgbClr val="45210A"/>
                </a:solidFill>
                <a:latin typeface="Arial"/>
              </a:rPr>
              <a:t>социальной значимости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22422" y="2492421"/>
            <a:ext cx="10851541" cy="1603445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/>
          <a:p>
            <a:pPr algn="ctr">
              <a:lnSpc>
                <a:spcPct val="108000"/>
              </a:lnSpc>
            </a:pPr>
            <a:r>
              <a:rPr lang="ru" sz="2626" b="1" dirty="0">
                <a:solidFill>
                  <a:srgbClr val="990000"/>
                </a:solidFill>
                <a:latin typeface="Arial"/>
              </a:rPr>
              <a:t>Отсутствие </a:t>
            </a:r>
            <a:r>
              <a:rPr lang="ru" sz="2626" dirty="0">
                <a:latin typeface="Arial"/>
              </a:rPr>
              <a:t>чего-либо (спортивной площадки, центра, направления) </a:t>
            </a:r>
            <a:r>
              <a:rPr lang="ru" sz="2626" b="1" dirty="0">
                <a:solidFill>
                  <a:srgbClr val="990000"/>
                </a:solidFill>
                <a:latin typeface="Arial"/>
              </a:rPr>
              <a:t>не отображает </a:t>
            </a:r>
            <a:r>
              <a:rPr lang="ru" sz="2626" dirty="0">
                <a:latin typeface="Arial"/>
              </a:rPr>
              <a:t>социальную проблему!</a:t>
            </a:r>
          </a:p>
          <a:p>
            <a:pPr algn="ctr">
              <a:lnSpc>
                <a:spcPct val="108000"/>
              </a:lnSpc>
            </a:pPr>
            <a:r>
              <a:rPr lang="ru" sz="2626" dirty="0">
                <a:latin typeface="Arial"/>
              </a:rPr>
              <a:t>Отсутствие - создаёт препятствие, что приводит </a:t>
            </a:r>
            <a:r>
              <a:rPr lang="ru" sz="2626" b="1" dirty="0">
                <a:solidFill>
                  <a:srgbClr val="006E00"/>
                </a:solidFill>
                <a:latin typeface="Arial"/>
              </a:rPr>
              <a:t>к последствиям</a:t>
            </a:r>
            <a:r>
              <a:rPr lang="ru" sz="2626" dirty="0">
                <a:latin typeface="Arial"/>
              </a:rPr>
              <a:t>, а вот последствия и есть </a:t>
            </a:r>
            <a:r>
              <a:rPr lang="ru" sz="2626" b="1" dirty="0">
                <a:solidFill>
                  <a:srgbClr val="006E00"/>
                </a:solidFill>
                <a:latin typeface="Arial"/>
              </a:rPr>
              <a:t>социальная проблема</a:t>
            </a:r>
            <a:r>
              <a:rPr lang="ru" sz="2626" dirty="0">
                <a:latin typeface="Arial"/>
              </a:rPr>
              <a:t>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92882" y="4592631"/>
            <a:ext cx="9858013" cy="1567567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/>
          <a:p>
            <a:r>
              <a:rPr lang="ru" sz="2897" b="1" dirty="0">
                <a:solidFill>
                  <a:srgbClr val="DC7C41"/>
                </a:solidFill>
                <a:latin typeface="Arial"/>
              </a:rPr>
              <a:t>х </a:t>
            </a:r>
            <a:r>
              <a:rPr lang="ru" sz="2897" b="1" dirty="0">
                <a:latin typeface="Arial"/>
              </a:rPr>
              <a:t>не обоснован выбор географии проекта</a:t>
            </a:r>
          </a:p>
          <a:p>
            <a:r>
              <a:rPr lang="ru" sz="2897" b="1" dirty="0">
                <a:solidFill>
                  <a:srgbClr val="DC7C41"/>
                </a:solidFill>
                <a:latin typeface="Arial"/>
              </a:rPr>
              <a:t>х </a:t>
            </a:r>
            <a:r>
              <a:rPr lang="ru" sz="2897" b="1" dirty="0">
                <a:latin typeface="Arial"/>
              </a:rPr>
              <a:t>не раскрыта потребность в проекте</a:t>
            </a:r>
          </a:p>
          <a:p>
            <a:r>
              <a:rPr lang="ru" sz="2897" b="1" dirty="0">
                <a:solidFill>
                  <a:srgbClr val="DC7C41"/>
                </a:solidFill>
                <a:latin typeface="Arial"/>
              </a:rPr>
              <a:t>х </a:t>
            </a:r>
            <a:r>
              <a:rPr lang="ru" sz="2897" b="1" dirty="0">
                <a:latin typeface="Arial"/>
              </a:rPr>
              <a:t>заявленная проблема не соответствует решению</a:t>
            </a: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1B3CDBA7-609B-438E-B3B8-A0F1AE5E1B11}"/>
              </a:ext>
            </a:extLst>
          </p:cNvPr>
          <p:cNvGrpSpPr/>
          <p:nvPr/>
        </p:nvGrpSpPr>
        <p:grpSpPr>
          <a:xfrm>
            <a:off x="357773" y="0"/>
            <a:ext cx="11704821" cy="1440803"/>
            <a:chOff x="357773" y="0"/>
            <a:chExt cx="11704821" cy="1440803"/>
          </a:xfrm>
        </p:grpSpPr>
        <p:sp>
          <p:nvSpPr>
            <p:cNvPr id="6" name="object 10">
              <a:extLst>
                <a:ext uri="{FF2B5EF4-FFF2-40B4-BE49-F238E27FC236}">
                  <a16:creationId xmlns:a16="http://schemas.microsoft.com/office/drawing/2014/main" id="{2E55C5A8-A98C-4676-A1BF-5832D303FA46}"/>
                </a:ext>
              </a:extLst>
            </p:cNvPr>
            <p:cNvSpPr/>
            <p:nvPr/>
          </p:nvSpPr>
          <p:spPr>
            <a:xfrm>
              <a:off x="357773" y="0"/>
              <a:ext cx="242547" cy="1440803"/>
            </a:xfrm>
            <a:custGeom>
              <a:avLst/>
              <a:gdLst/>
              <a:ahLst/>
              <a:cxnLst/>
              <a:rect l="l" t="t" r="r" b="b"/>
              <a:pathLst>
                <a:path w="252730" h="1272540">
                  <a:moveTo>
                    <a:pt x="252557" y="0"/>
                  </a:moveTo>
                  <a:lnTo>
                    <a:pt x="0" y="0"/>
                  </a:lnTo>
                  <a:lnTo>
                    <a:pt x="0" y="1272136"/>
                  </a:lnTo>
                  <a:lnTo>
                    <a:pt x="215351" y="1172174"/>
                  </a:lnTo>
                  <a:lnTo>
                    <a:pt x="249923" y="1128363"/>
                  </a:lnTo>
                  <a:lnTo>
                    <a:pt x="252557" y="1107626"/>
                  </a:lnTo>
                  <a:lnTo>
                    <a:pt x="252557" y="0"/>
                  </a:lnTo>
                  <a:close/>
                </a:path>
              </a:pathLst>
            </a:custGeom>
            <a:solidFill>
              <a:srgbClr val="E7C44A">
                <a:alpha val="62000"/>
              </a:srgbClr>
            </a:solidFill>
          </p:spPr>
          <p:txBody>
            <a:bodyPr wrap="square" lIns="0" tIns="0" rIns="0" bIns="0" rtlCol="0"/>
            <a:lstStyle/>
            <a:p>
              <a:endParaRPr sz="1630"/>
            </a:p>
          </p:txBody>
        </p:sp>
        <p:sp>
          <p:nvSpPr>
            <p:cNvPr id="7" name="object 20">
              <a:extLst>
                <a:ext uri="{FF2B5EF4-FFF2-40B4-BE49-F238E27FC236}">
                  <a16:creationId xmlns:a16="http://schemas.microsoft.com/office/drawing/2014/main" id="{9B32CBAC-2E43-4363-8002-258AB4D453F4}"/>
                </a:ext>
              </a:extLst>
            </p:cNvPr>
            <p:cNvSpPr/>
            <p:nvPr/>
          </p:nvSpPr>
          <p:spPr>
            <a:xfrm>
              <a:off x="11605860" y="183718"/>
              <a:ext cx="456734" cy="598005"/>
            </a:xfrm>
            <a:prstGeom prst="rect">
              <a:avLst/>
            </a:prstGeom>
            <a:blipFill>
              <a:blip r:embed="rId2" cstate="print"/>
              <a:stretch>
                <a:fillRect l="-1" r="-360161" b="3358"/>
              </a:stretch>
            </a:blipFill>
          </p:spPr>
          <p:txBody>
            <a:bodyPr wrap="square" lIns="0" tIns="0" rIns="0" bIns="0" rtlCol="0"/>
            <a:lstStyle/>
            <a:p>
              <a:endParaRPr sz="1322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3529" y="530202"/>
            <a:ext cx="3573944" cy="524362"/>
          </a:xfrm>
          <a:prstGeom prst="rect">
            <a:avLst/>
          </a:prstGeom>
          <a:noFill/>
        </p:spPr>
        <p:txBody>
          <a:bodyPr wrap="none" lIns="0" tIns="0" rIns="0" bIns="0">
            <a:noAutofit/>
          </a:bodyPr>
          <a:lstStyle/>
          <a:p>
            <a:r>
              <a:rPr lang="ru" sz="4074" b="1" dirty="0">
                <a:solidFill>
                  <a:srgbClr val="45210A"/>
                </a:solidFill>
                <a:latin typeface="Arial"/>
              </a:rPr>
              <a:t>Цель проекта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45141" y="2010539"/>
            <a:ext cx="4851473" cy="344975"/>
          </a:xfrm>
          <a:prstGeom prst="rect">
            <a:avLst/>
          </a:prstGeom>
          <a:noFill/>
        </p:spPr>
        <p:txBody>
          <a:bodyPr wrap="none" lIns="0" tIns="0" rIns="0" bIns="0">
            <a:noAutofit/>
          </a:bodyPr>
          <a:lstStyle/>
          <a:p>
            <a:pPr algn="ctr"/>
            <a:r>
              <a:rPr lang="ru" sz="2626" b="1" dirty="0">
                <a:solidFill>
                  <a:srgbClr val="006E00"/>
                </a:solidFill>
                <a:latin typeface="Arial"/>
              </a:rPr>
              <a:t>Цель </a:t>
            </a:r>
            <a:r>
              <a:rPr lang="ru" sz="2626" dirty="0">
                <a:latin typeface="Arial"/>
              </a:rPr>
              <a:t>всегда решает </a:t>
            </a:r>
            <a:br>
              <a:rPr lang="ru" sz="2626" dirty="0">
                <a:latin typeface="Arial"/>
              </a:rPr>
            </a:br>
            <a:r>
              <a:rPr lang="ru" sz="2626" dirty="0">
                <a:latin typeface="Arial"/>
              </a:rPr>
              <a:t>заявленную </a:t>
            </a:r>
            <a:r>
              <a:rPr lang="ru" sz="2626" b="1" dirty="0">
                <a:solidFill>
                  <a:srgbClr val="006E00"/>
                </a:solidFill>
                <a:latin typeface="Arial"/>
              </a:rPr>
              <a:t>проблему</a:t>
            </a:r>
            <a:r>
              <a:rPr lang="ru" sz="2626" dirty="0">
                <a:latin typeface="Arial"/>
              </a:rPr>
              <a:t>!</a:t>
            </a: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419F9904-79D3-4E82-8735-B221D018D145}"/>
              </a:ext>
            </a:extLst>
          </p:cNvPr>
          <p:cNvGrpSpPr/>
          <p:nvPr/>
        </p:nvGrpSpPr>
        <p:grpSpPr>
          <a:xfrm>
            <a:off x="1205438" y="3987993"/>
            <a:ext cx="5411972" cy="1479254"/>
            <a:chOff x="1092882" y="4189699"/>
            <a:chExt cx="5411972" cy="1479254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095642" y="4189699"/>
              <a:ext cx="4308051" cy="317377"/>
            </a:xfrm>
            <a:prstGeom prst="rect">
              <a:avLst/>
            </a:prstGeom>
            <a:noFill/>
          </p:spPr>
          <p:txBody>
            <a:bodyPr wrap="none" lIns="0" tIns="0" rIns="0" bIns="0">
              <a:noAutofit/>
            </a:bodyPr>
            <a:lstStyle/>
            <a:p>
              <a:pPr indent="14258"/>
              <a:r>
                <a:rPr lang="ru" sz="2897" b="1" dirty="0">
                  <a:solidFill>
                    <a:srgbClr val="DC7C41"/>
                  </a:solidFill>
                  <a:latin typeface="Arial"/>
                </a:rPr>
                <a:t>X </a:t>
              </a:r>
              <a:r>
                <a:rPr lang="ru" sz="2897" b="1" dirty="0">
                  <a:latin typeface="Arial"/>
                </a:rPr>
                <a:t>цель не достижима</a:t>
              </a:r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1095642" y="4772018"/>
              <a:ext cx="4338409" cy="317377"/>
            </a:xfrm>
            <a:prstGeom prst="rect">
              <a:avLst/>
            </a:prstGeom>
            <a:noFill/>
          </p:spPr>
          <p:txBody>
            <a:bodyPr wrap="none" lIns="0" tIns="0" rIns="0" bIns="0">
              <a:noAutofit/>
            </a:bodyPr>
            <a:lstStyle/>
            <a:p>
              <a:pPr indent="14258"/>
              <a:r>
                <a:rPr lang="ru" sz="2897" b="1" dirty="0">
                  <a:solidFill>
                    <a:srgbClr val="DC7C41"/>
                  </a:solidFill>
                  <a:latin typeface="Arial"/>
                </a:rPr>
                <a:t>X </a:t>
              </a:r>
              <a:r>
                <a:rPr lang="ru" sz="2897" b="1" dirty="0">
                  <a:latin typeface="Arial"/>
                </a:rPr>
                <a:t>цель ради создания</a:t>
              </a: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1092882" y="5351576"/>
              <a:ext cx="5411972" cy="317377"/>
            </a:xfrm>
            <a:prstGeom prst="rect">
              <a:avLst/>
            </a:prstGeom>
            <a:noFill/>
          </p:spPr>
          <p:txBody>
            <a:bodyPr wrap="none" lIns="0" tIns="0" rIns="0" bIns="0">
              <a:noAutofit/>
            </a:bodyPr>
            <a:lstStyle/>
            <a:p>
              <a:pPr indent="17018"/>
              <a:r>
                <a:rPr lang="ru" sz="2897" b="1" dirty="0">
                  <a:solidFill>
                    <a:srgbClr val="DC7C41"/>
                  </a:solidFill>
                  <a:latin typeface="Arial"/>
                </a:rPr>
                <a:t>X</a:t>
              </a:r>
              <a:r>
                <a:rPr lang="ru" sz="2897" b="1" dirty="0">
                  <a:latin typeface="Arial"/>
                </a:rPr>
                <a:t> цель не отражает проект</a:t>
              </a:r>
            </a:p>
          </p:txBody>
        </p:sp>
      </p:grp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9385BF3E-D9B9-49DB-BFBB-4115C88E1E36}"/>
              </a:ext>
            </a:extLst>
          </p:cNvPr>
          <p:cNvGrpSpPr/>
          <p:nvPr/>
        </p:nvGrpSpPr>
        <p:grpSpPr>
          <a:xfrm>
            <a:off x="357773" y="0"/>
            <a:ext cx="11704821" cy="1440803"/>
            <a:chOff x="357773" y="0"/>
            <a:chExt cx="11704821" cy="1440803"/>
          </a:xfrm>
        </p:grpSpPr>
        <p:sp>
          <p:nvSpPr>
            <p:cNvPr id="8" name="object 10">
              <a:extLst>
                <a:ext uri="{FF2B5EF4-FFF2-40B4-BE49-F238E27FC236}">
                  <a16:creationId xmlns:a16="http://schemas.microsoft.com/office/drawing/2014/main" id="{92FBF028-940C-4817-AEB8-B35D4A39C00D}"/>
                </a:ext>
              </a:extLst>
            </p:cNvPr>
            <p:cNvSpPr/>
            <p:nvPr/>
          </p:nvSpPr>
          <p:spPr>
            <a:xfrm>
              <a:off x="357773" y="0"/>
              <a:ext cx="242547" cy="1440803"/>
            </a:xfrm>
            <a:custGeom>
              <a:avLst/>
              <a:gdLst/>
              <a:ahLst/>
              <a:cxnLst/>
              <a:rect l="l" t="t" r="r" b="b"/>
              <a:pathLst>
                <a:path w="252730" h="1272540">
                  <a:moveTo>
                    <a:pt x="252557" y="0"/>
                  </a:moveTo>
                  <a:lnTo>
                    <a:pt x="0" y="0"/>
                  </a:lnTo>
                  <a:lnTo>
                    <a:pt x="0" y="1272136"/>
                  </a:lnTo>
                  <a:lnTo>
                    <a:pt x="215351" y="1172174"/>
                  </a:lnTo>
                  <a:lnTo>
                    <a:pt x="249923" y="1128363"/>
                  </a:lnTo>
                  <a:lnTo>
                    <a:pt x="252557" y="1107626"/>
                  </a:lnTo>
                  <a:lnTo>
                    <a:pt x="252557" y="0"/>
                  </a:lnTo>
                  <a:close/>
                </a:path>
              </a:pathLst>
            </a:custGeom>
            <a:solidFill>
              <a:srgbClr val="E7C44A">
                <a:alpha val="62000"/>
              </a:srgbClr>
            </a:solidFill>
          </p:spPr>
          <p:txBody>
            <a:bodyPr wrap="square" lIns="0" tIns="0" rIns="0" bIns="0" rtlCol="0"/>
            <a:lstStyle/>
            <a:p>
              <a:endParaRPr sz="1630"/>
            </a:p>
          </p:txBody>
        </p:sp>
        <p:sp>
          <p:nvSpPr>
            <p:cNvPr id="9" name="object 20">
              <a:extLst>
                <a:ext uri="{FF2B5EF4-FFF2-40B4-BE49-F238E27FC236}">
                  <a16:creationId xmlns:a16="http://schemas.microsoft.com/office/drawing/2014/main" id="{C20A0BA6-2D31-4F4D-A0A7-432BCB0AAE86}"/>
                </a:ext>
              </a:extLst>
            </p:cNvPr>
            <p:cNvSpPr/>
            <p:nvPr/>
          </p:nvSpPr>
          <p:spPr>
            <a:xfrm>
              <a:off x="11605860" y="183718"/>
              <a:ext cx="456734" cy="598005"/>
            </a:xfrm>
            <a:prstGeom prst="rect">
              <a:avLst/>
            </a:prstGeom>
            <a:blipFill>
              <a:blip r:embed="rId3" cstate="print"/>
              <a:stretch>
                <a:fillRect l="-1" r="-360161" b="3358"/>
              </a:stretch>
            </a:blipFill>
          </p:spPr>
          <p:txBody>
            <a:bodyPr wrap="square" lIns="0" tIns="0" rIns="0" bIns="0" rtlCol="0"/>
            <a:lstStyle/>
            <a:p>
              <a:endParaRPr sz="1322"/>
            </a:p>
          </p:txBody>
        </p:sp>
      </p:grp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8A18500-4181-44A8-AFB4-BAE0B1EC66F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2669" r="7366"/>
          <a:stretch/>
        </p:blipFill>
        <p:spPr>
          <a:xfrm>
            <a:off x="6860062" y="530202"/>
            <a:ext cx="4338409" cy="5876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11916" y="130250"/>
            <a:ext cx="834568" cy="76542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2936" y="2731240"/>
            <a:ext cx="1319389" cy="121486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983924" y="1640191"/>
            <a:ext cx="6247200" cy="397988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algn="ctr">
              <a:lnSpc>
                <a:spcPts val="3342"/>
              </a:lnSpc>
              <a:spcAft>
                <a:spcPts val="5780"/>
              </a:spcAft>
            </a:pPr>
            <a:r>
              <a:rPr lang="ru" sz="2770" b="1">
                <a:solidFill>
                  <a:srgbClr val="35261E"/>
                </a:solidFill>
                <a:latin typeface="Tahoma"/>
              </a:rPr>
              <a:t>Задача - конкретна и решаема!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987749" y="3070535"/>
            <a:ext cx="6523781" cy="442208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algn="r">
              <a:lnSpc>
                <a:spcPts val="3949"/>
              </a:lnSpc>
              <a:spcBef>
                <a:spcPts val="5780"/>
              </a:spcBef>
              <a:spcAft>
                <a:spcPts val="5780"/>
              </a:spcAft>
            </a:pPr>
            <a:r>
              <a:rPr lang="ru" sz="3271" b="1">
                <a:solidFill>
                  <a:srgbClr val="35261E"/>
                </a:solidFill>
                <a:latin typeface="Tahoma"/>
              </a:rPr>
              <a:t>Не более 5 задач 1 Цель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258507" y="4734043"/>
            <a:ext cx="9718938" cy="741302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algn="ctr">
              <a:lnSpc>
                <a:spcPts val="3311"/>
              </a:lnSpc>
              <a:spcBef>
                <a:spcPts val="5780"/>
              </a:spcBef>
            </a:pPr>
            <a:r>
              <a:rPr lang="ru" sz="2163" b="1">
                <a:solidFill>
                  <a:srgbClr val="35261E"/>
                </a:solidFill>
                <a:latin typeface="Tahoma"/>
              </a:rPr>
              <a:t>Задача - составляющая цели, которая решает (устраняет) конкретную причину проблемы на пути к достижению этой цели</a:t>
            </a:r>
          </a:p>
        </p:txBody>
      </p:sp>
      <p:sp>
        <p:nvSpPr>
          <p:cNvPr id="7" name="object 10">
            <a:extLst>
              <a:ext uri="{FF2B5EF4-FFF2-40B4-BE49-F238E27FC236}">
                <a16:creationId xmlns:a16="http://schemas.microsoft.com/office/drawing/2014/main" id="{16838F4D-11FD-4DCD-8754-879BC103135C}"/>
              </a:ext>
            </a:extLst>
          </p:cNvPr>
          <p:cNvSpPr/>
          <p:nvPr/>
        </p:nvSpPr>
        <p:spPr>
          <a:xfrm>
            <a:off x="357773" y="0"/>
            <a:ext cx="242547" cy="1440803"/>
          </a:xfrm>
          <a:custGeom>
            <a:avLst/>
            <a:gdLst/>
            <a:ahLst/>
            <a:cxnLst/>
            <a:rect l="l" t="t" r="r" b="b"/>
            <a:pathLst>
              <a:path w="252730" h="1272540">
                <a:moveTo>
                  <a:pt x="252557" y="0"/>
                </a:moveTo>
                <a:lnTo>
                  <a:pt x="0" y="0"/>
                </a:lnTo>
                <a:lnTo>
                  <a:pt x="0" y="1272136"/>
                </a:lnTo>
                <a:lnTo>
                  <a:pt x="215351" y="1172174"/>
                </a:lnTo>
                <a:lnTo>
                  <a:pt x="249923" y="1128363"/>
                </a:lnTo>
                <a:lnTo>
                  <a:pt x="252557" y="1107626"/>
                </a:lnTo>
                <a:lnTo>
                  <a:pt x="252557" y="0"/>
                </a:lnTo>
                <a:close/>
              </a:path>
            </a:pathLst>
          </a:custGeom>
          <a:solidFill>
            <a:srgbClr val="E7C44A">
              <a:alpha val="62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8754" y="2534256"/>
            <a:ext cx="1981094" cy="141185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1380" y="2469935"/>
            <a:ext cx="710750" cy="17205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2988" y="2733652"/>
            <a:ext cx="709142" cy="16401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04596" y="2990937"/>
            <a:ext cx="707534" cy="16723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11028" y="3259478"/>
            <a:ext cx="697885" cy="15758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02988" y="3515155"/>
            <a:ext cx="709142" cy="16562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04596" y="3772440"/>
            <a:ext cx="707534" cy="173667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410466" y="784719"/>
            <a:ext cx="2810034" cy="758187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>
              <a:lnSpc>
                <a:spcPts val="2612"/>
              </a:lnSpc>
              <a:spcAft>
                <a:spcPts val="499"/>
              </a:spcAft>
            </a:pPr>
            <a:r>
              <a:rPr lang="ru" sz="2163" b="1">
                <a:solidFill>
                  <a:srgbClr val="757275"/>
                </a:solidFill>
                <a:latin typeface="Tahoma"/>
              </a:rPr>
              <a:t>Количественные</a:t>
            </a:r>
          </a:p>
          <a:p>
            <a:pPr>
              <a:lnSpc>
                <a:spcPts val="2612"/>
              </a:lnSpc>
            </a:pPr>
            <a:r>
              <a:rPr lang="ru" sz="2163" b="1">
                <a:latin typeface="Tahoma"/>
              </a:rPr>
              <a:t>результаты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539476" y="785523"/>
            <a:ext cx="2351745" cy="756578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>
              <a:lnSpc>
                <a:spcPts val="2612"/>
              </a:lnSpc>
              <a:spcAft>
                <a:spcPts val="499"/>
              </a:spcAft>
            </a:pPr>
            <a:r>
              <a:rPr lang="ru" sz="2163" b="1">
                <a:latin typeface="Tahoma"/>
              </a:rPr>
              <a:t>Качественные</a:t>
            </a:r>
          </a:p>
          <a:p>
            <a:pPr>
              <a:lnSpc>
                <a:spcPts val="2612"/>
              </a:lnSpc>
            </a:pPr>
            <a:r>
              <a:rPr lang="ru" sz="2163" b="1">
                <a:solidFill>
                  <a:srgbClr val="757275"/>
                </a:solidFill>
                <a:latin typeface="Tahoma"/>
              </a:rPr>
              <a:t>результаты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399210" y="4292638"/>
            <a:ext cx="3448422" cy="84502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>
              <a:lnSpc>
                <a:spcPts val="2387"/>
              </a:lnSpc>
            </a:pPr>
            <a:r>
              <a:rPr lang="ru" sz="1926">
                <a:latin typeface="Tahoma"/>
              </a:rPr>
              <a:t>Сколько человек из каждой целевой группы было на мероприятии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7454250" y="4294246"/>
            <a:ext cx="3117972" cy="842608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>
              <a:lnSpc>
                <a:spcPts val="2387"/>
              </a:lnSpc>
            </a:pPr>
            <a:r>
              <a:rPr lang="ru" sz="1926">
                <a:latin typeface="Tahoma"/>
              </a:rPr>
              <a:t>Что полезного каждая целевая группа получила от мероприятия</a:t>
            </a:r>
          </a:p>
        </p:txBody>
      </p:sp>
      <p:sp>
        <p:nvSpPr>
          <p:cNvPr id="13" name="object 10">
            <a:extLst>
              <a:ext uri="{FF2B5EF4-FFF2-40B4-BE49-F238E27FC236}">
                <a16:creationId xmlns:a16="http://schemas.microsoft.com/office/drawing/2014/main" id="{A5757A31-573B-4DEE-ADA9-2A535415287D}"/>
              </a:ext>
            </a:extLst>
          </p:cNvPr>
          <p:cNvSpPr/>
          <p:nvPr/>
        </p:nvSpPr>
        <p:spPr>
          <a:xfrm>
            <a:off x="357773" y="0"/>
            <a:ext cx="242547" cy="1440803"/>
          </a:xfrm>
          <a:custGeom>
            <a:avLst/>
            <a:gdLst/>
            <a:ahLst/>
            <a:cxnLst/>
            <a:rect l="l" t="t" r="r" b="b"/>
            <a:pathLst>
              <a:path w="252730" h="1272540">
                <a:moveTo>
                  <a:pt x="252557" y="0"/>
                </a:moveTo>
                <a:lnTo>
                  <a:pt x="0" y="0"/>
                </a:lnTo>
                <a:lnTo>
                  <a:pt x="0" y="1272136"/>
                </a:lnTo>
                <a:lnTo>
                  <a:pt x="215351" y="1172174"/>
                </a:lnTo>
                <a:lnTo>
                  <a:pt x="249923" y="1128363"/>
                </a:lnTo>
                <a:lnTo>
                  <a:pt x="252557" y="1107626"/>
                </a:lnTo>
                <a:lnTo>
                  <a:pt x="252557" y="0"/>
                </a:lnTo>
                <a:close/>
              </a:path>
            </a:pathLst>
          </a:custGeom>
          <a:solidFill>
            <a:srgbClr val="E7C44A">
              <a:alpha val="62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14" name="object 20">
            <a:extLst>
              <a:ext uri="{FF2B5EF4-FFF2-40B4-BE49-F238E27FC236}">
                <a16:creationId xmlns:a16="http://schemas.microsoft.com/office/drawing/2014/main" id="{87DB4FBA-77AC-4C9D-BF72-876A16702E2B}"/>
              </a:ext>
            </a:extLst>
          </p:cNvPr>
          <p:cNvSpPr/>
          <p:nvPr/>
        </p:nvSpPr>
        <p:spPr>
          <a:xfrm>
            <a:off x="11605860" y="183718"/>
            <a:ext cx="456734" cy="598005"/>
          </a:xfrm>
          <a:prstGeom prst="rect">
            <a:avLst/>
          </a:prstGeom>
          <a:blipFill>
            <a:blip r:embed="rId9" cstate="print"/>
            <a:stretch>
              <a:fillRect l="-1" r="-360161" b="3358"/>
            </a:stretch>
          </a:blipFill>
        </p:spPr>
        <p:txBody>
          <a:bodyPr wrap="square" lIns="0" tIns="0" rIns="0" bIns="0" rtlCol="0"/>
          <a:lstStyle/>
          <a:p>
            <a:endParaRPr sz="1322"/>
          </a:p>
        </p:txBody>
      </p:sp>
      <p:sp>
        <p:nvSpPr>
          <p:cNvPr id="15" name="Полилиния: фигура 14">
            <a:extLst>
              <a:ext uri="{FF2B5EF4-FFF2-40B4-BE49-F238E27FC236}">
                <a16:creationId xmlns:a16="http://schemas.microsoft.com/office/drawing/2014/main" id="{A9DA01BE-6B3C-48EC-B38A-B0E33B1B0881}"/>
              </a:ext>
            </a:extLst>
          </p:cNvPr>
          <p:cNvSpPr/>
          <p:nvPr/>
        </p:nvSpPr>
        <p:spPr>
          <a:xfrm rot="1216968">
            <a:off x="11056144" y="5246017"/>
            <a:ext cx="621383" cy="1431106"/>
          </a:xfrm>
          <a:custGeom>
            <a:avLst/>
            <a:gdLst>
              <a:gd name="connsiteX0" fmla="*/ 517080 w 650784"/>
              <a:gd name="connsiteY0" fmla="*/ 34081 h 777240"/>
              <a:gd name="connsiteX1" fmla="*/ 590178 w 650784"/>
              <a:gd name="connsiteY1" fmla="*/ 16501 h 777240"/>
              <a:gd name="connsiteX2" fmla="*/ 649396 w 650784"/>
              <a:gd name="connsiteY2" fmla="*/ 2313 h 777240"/>
              <a:gd name="connsiteX3" fmla="*/ 569822 w 650784"/>
              <a:gd name="connsiteY3" fmla="*/ 92066 h 777240"/>
              <a:gd name="connsiteX4" fmla="*/ 432880 w 650784"/>
              <a:gd name="connsiteY4" fmla="*/ 601590 h 777240"/>
              <a:gd name="connsiteX5" fmla="*/ 353305 w 650784"/>
              <a:gd name="connsiteY5" fmla="*/ 691651 h 777240"/>
              <a:gd name="connsiteX6" fmla="*/ 123834 w 650784"/>
              <a:gd name="connsiteY6" fmla="*/ 746860 h 777240"/>
              <a:gd name="connsiteX7" fmla="*/ 61223 w 650784"/>
              <a:gd name="connsiteY7" fmla="*/ 761973 h 777240"/>
              <a:gd name="connsiteX8" fmla="*/ 2313 w 650784"/>
              <a:gd name="connsiteY8" fmla="*/ 776161 h 777240"/>
              <a:gd name="connsiteX9" fmla="*/ 81888 w 650784"/>
              <a:gd name="connsiteY9" fmla="*/ 686408 h 777240"/>
              <a:gd name="connsiteX10" fmla="*/ 218830 w 650784"/>
              <a:gd name="connsiteY10" fmla="*/ 176884 h 777240"/>
              <a:gd name="connsiteX11" fmla="*/ 298405 w 650784"/>
              <a:gd name="connsiteY11" fmla="*/ 86823 h 777240"/>
              <a:gd name="connsiteX12" fmla="*/ 517080 w 650784"/>
              <a:gd name="connsiteY12" fmla="*/ 34081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50784" h="777240">
                <a:moveTo>
                  <a:pt x="517080" y="34081"/>
                </a:moveTo>
                <a:lnTo>
                  <a:pt x="590178" y="16501"/>
                </a:lnTo>
                <a:lnTo>
                  <a:pt x="649396" y="2313"/>
                </a:lnTo>
                <a:cubicBezTo>
                  <a:pt x="613927" y="10949"/>
                  <a:pt x="582159" y="46727"/>
                  <a:pt x="569822" y="92066"/>
                </a:cubicBezTo>
                <a:lnTo>
                  <a:pt x="432880" y="601590"/>
                </a:lnTo>
                <a:cubicBezTo>
                  <a:pt x="420542" y="647238"/>
                  <a:pt x="388774" y="683015"/>
                  <a:pt x="353305" y="691651"/>
                </a:cubicBezTo>
                <a:lnTo>
                  <a:pt x="123834" y="746860"/>
                </a:lnTo>
                <a:lnTo>
                  <a:pt x="61223" y="761973"/>
                </a:lnTo>
                <a:lnTo>
                  <a:pt x="2313" y="776161"/>
                </a:lnTo>
                <a:cubicBezTo>
                  <a:pt x="37783" y="767525"/>
                  <a:pt x="69551" y="731747"/>
                  <a:pt x="81888" y="686408"/>
                </a:cubicBezTo>
                <a:lnTo>
                  <a:pt x="218830" y="176884"/>
                </a:lnTo>
                <a:cubicBezTo>
                  <a:pt x="231167" y="131236"/>
                  <a:pt x="262935" y="95459"/>
                  <a:pt x="298405" y="86823"/>
                </a:cubicBezTo>
                <a:lnTo>
                  <a:pt x="517080" y="34081"/>
                </a:lnTo>
                <a:close/>
              </a:path>
            </a:pathLst>
          </a:custGeom>
          <a:noFill/>
          <a:ln w="31750" cap="rnd">
            <a:solidFill>
              <a:srgbClr val="E7C44A"/>
            </a:solidFill>
            <a:prstDash val="solid"/>
            <a:round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0192" y="631152"/>
            <a:ext cx="813664" cy="87476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2303" y="2062299"/>
            <a:ext cx="926226" cy="86833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4263" y="3484603"/>
            <a:ext cx="943914" cy="103718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2303" y="5128814"/>
            <a:ext cx="917382" cy="117225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74592" y="1809924"/>
            <a:ext cx="3023098" cy="385123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>
              <a:lnSpc>
                <a:spcPts val="3917"/>
              </a:lnSpc>
            </a:pPr>
            <a:r>
              <a:rPr lang="ru" sz="3245" b="1" dirty="0">
                <a:solidFill>
                  <a:srgbClr val="BDB9B4"/>
                </a:solidFill>
                <a:latin typeface="Tahoma"/>
              </a:rPr>
              <a:t>Компоненты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74592" y="2267324"/>
            <a:ext cx="1097481" cy="282209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>
              <a:lnSpc>
                <a:spcPts val="3917"/>
              </a:lnSpc>
            </a:pPr>
            <a:r>
              <a:rPr lang="ru-RU" sz="3245" b="1" dirty="0">
                <a:solidFill>
                  <a:srgbClr val="757275"/>
                </a:solidFill>
                <a:latin typeface="Tahoma"/>
              </a:rPr>
              <a:t>календарного</a:t>
            </a:r>
            <a:endParaRPr lang="ru" sz="3245" b="1" dirty="0">
              <a:solidFill>
                <a:srgbClr val="757275"/>
              </a:solidFill>
              <a:latin typeface="Tahoma"/>
            </a:endParaRPr>
          </a:p>
          <a:p>
            <a:pPr>
              <a:lnSpc>
                <a:spcPts val="3917"/>
              </a:lnSpc>
            </a:pPr>
            <a:r>
              <a:rPr lang="ru" sz="3245" b="1" dirty="0">
                <a:solidFill>
                  <a:srgbClr val="757275"/>
                </a:solidFill>
                <a:latin typeface="Tahoma"/>
              </a:rPr>
              <a:t>план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958976" y="924617"/>
            <a:ext cx="1864512" cy="295878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>
              <a:lnSpc>
                <a:spcPts val="2612"/>
              </a:lnSpc>
            </a:pPr>
            <a:r>
              <a:rPr lang="ru" sz="2163" b="1">
                <a:latin typeface="Tahoma"/>
              </a:rPr>
              <a:t>Содержание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972645" y="2353353"/>
            <a:ext cx="2744105" cy="293466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>
              <a:lnSpc>
                <a:spcPts val="2612"/>
              </a:lnSpc>
            </a:pPr>
            <a:r>
              <a:rPr lang="ru" sz="2163" b="1">
                <a:latin typeface="Tahoma"/>
              </a:rPr>
              <a:t>Время проведения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972645" y="3861686"/>
            <a:ext cx="2757773" cy="293466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>
              <a:lnSpc>
                <a:spcPts val="2612"/>
              </a:lnSpc>
            </a:pPr>
            <a:r>
              <a:rPr lang="ru" sz="2163" b="1">
                <a:latin typeface="Tahoma"/>
              </a:rPr>
              <a:t>Место проведения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6958976" y="5568610"/>
            <a:ext cx="3380885" cy="295878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>
              <a:lnSpc>
                <a:spcPts val="2612"/>
              </a:lnSpc>
            </a:pPr>
            <a:r>
              <a:rPr lang="ru" sz="2163" b="1">
                <a:latin typeface="Tahoma"/>
              </a:rPr>
              <a:t>Ожидаемый результат</a:t>
            </a:r>
          </a:p>
        </p:txBody>
      </p:sp>
      <p:sp>
        <p:nvSpPr>
          <p:cNvPr id="12" name="object 10">
            <a:extLst>
              <a:ext uri="{FF2B5EF4-FFF2-40B4-BE49-F238E27FC236}">
                <a16:creationId xmlns:a16="http://schemas.microsoft.com/office/drawing/2014/main" id="{41AF30CB-7CCD-4575-867E-78DF8D8C9043}"/>
              </a:ext>
            </a:extLst>
          </p:cNvPr>
          <p:cNvSpPr/>
          <p:nvPr/>
        </p:nvSpPr>
        <p:spPr>
          <a:xfrm>
            <a:off x="357773" y="0"/>
            <a:ext cx="242547" cy="1440803"/>
          </a:xfrm>
          <a:custGeom>
            <a:avLst/>
            <a:gdLst/>
            <a:ahLst/>
            <a:cxnLst/>
            <a:rect l="l" t="t" r="r" b="b"/>
            <a:pathLst>
              <a:path w="252730" h="1272540">
                <a:moveTo>
                  <a:pt x="252557" y="0"/>
                </a:moveTo>
                <a:lnTo>
                  <a:pt x="0" y="0"/>
                </a:lnTo>
                <a:lnTo>
                  <a:pt x="0" y="1272136"/>
                </a:lnTo>
                <a:lnTo>
                  <a:pt x="215351" y="1172174"/>
                </a:lnTo>
                <a:lnTo>
                  <a:pt x="249923" y="1128363"/>
                </a:lnTo>
                <a:lnTo>
                  <a:pt x="252557" y="1107626"/>
                </a:lnTo>
                <a:lnTo>
                  <a:pt x="252557" y="0"/>
                </a:lnTo>
                <a:close/>
              </a:path>
            </a:pathLst>
          </a:custGeom>
          <a:solidFill>
            <a:srgbClr val="E7C44A">
              <a:alpha val="62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13" name="object 20">
            <a:extLst>
              <a:ext uri="{FF2B5EF4-FFF2-40B4-BE49-F238E27FC236}">
                <a16:creationId xmlns:a16="http://schemas.microsoft.com/office/drawing/2014/main" id="{1CC4BCEC-003E-4737-99F7-D325F908921E}"/>
              </a:ext>
            </a:extLst>
          </p:cNvPr>
          <p:cNvSpPr/>
          <p:nvPr/>
        </p:nvSpPr>
        <p:spPr>
          <a:xfrm>
            <a:off x="11605860" y="183718"/>
            <a:ext cx="456734" cy="598005"/>
          </a:xfrm>
          <a:prstGeom prst="rect">
            <a:avLst/>
          </a:prstGeom>
          <a:blipFill>
            <a:blip r:embed="rId6" cstate="print"/>
            <a:stretch>
              <a:fillRect l="-1" r="-360161" b="3358"/>
            </a:stretch>
          </a:blipFill>
        </p:spPr>
        <p:txBody>
          <a:bodyPr wrap="square" lIns="0" tIns="0" rIns="0" bIns="0" rtlCol="0"/>
          <a:lstStyle/>
          <a:p>
            <a:endParaRPr sz="1322"/>
          </a:p>
        </p:txBody>
      </p:sp>
      <p:sp>
        <p:nvSpPr>
          <p:cNvPr id="14" name="Полилиния: фигура 13">
            <a:extLst>
              <a:ext uri="{FF2B5EF4-FFF2-40B4-BE49-F238E27FC236}">
                <a16:creationId xmlns:a16="http://schemas.microsoft.com/office/drawing/2014/main" id="{55589A5A-E601-4ADA-9971-0369EECB3743}"/>
              </a:ext>
            </a:extLst>
          </p:cNvPr>
          <p:cNvSpPr/>
          <p:nvPr/>
        </p:nvSpPr>
        <p:spPr>
          <a:xfrm rot="1216968">
            <a:off x="11056144" y="5246017"/>
            <a:ext cx="621383" cy="1431106"/>
          </a:xfrm>
          <a:custGeom>
            <a:avLst/>
            <a:gdLst>
              <a:gd name="connsiteX0" fmla="*/ 517080 w 650784"/>
              <a:gd name="connsiteY0" fmla="*/ 34081 h 777240"/>
              <a:gd name="connsiteX1" fmla="*/ 590178 w 650784"/>
              <a:gd name="connsiteY1" fmla="*/ 16501 h 777240"/>
              <a:gd name="connsiteX2" fmla="*/ 649396 w 650784"/>
              <a:gd name="connsiteY2" fmla="*/ 2313 h 777240"/>
              <a:gd name="connsiteX3" fmla="*/ 569822 w 650784"/>
              <a:gd name="connsiteY3" fmla="*/ 92066 h 777240"/>
              <a:gd name="connsiteX4" fmla="*/ 432880 w 650784"/>
              <a:gd name="connsiteY4" fmla="*/ 601590 h 777240"/>
              <a:gd name="connsiteX5" fmla="*/ 353305 w 650784"/>
              <a:gd name="connsiteY5" fmla="*/ 691651 h 777240"/>
              <a:gd name="connsiteX6" fmla="*/ 123834 w 650784"/>
              <a:gd name="connsiteY6" fmla="*/ 746860 h 777240"/>
              <a:gd name="connsiteX7" fmla="*/ 61223 w 650784"/>
              <a:gd name="connsiteY7" fmla="*/ 761973 h 777240"/>
              <a:gd name="connsiteX8" fmla="*/ 2313 w 650784"/>
              <a:gd name="connsiteY8" fmla="*/ 776161 h 777240"/>
              <a:gd name="connsiteX9" fmla="*/ 81888 w 650784"/>
              <a:gd name="connsiteY9" fmla="*/ 686408 h 777240"/>
              <a:gd name="connsiteX10" fmla="*/ 218830 w 650784"/>
              <a:gd name="connsiteY10" fmla="*/ 176884 h 777240"/>
              <a:gd name="connsiteX11" fmla="*/ 298405 w 650784"/>
              <a:gd name="connsiteY11" fmla="*/ 86823 h 777240"/>
              <a:gd name="connsiteX12" fmla="*/ 517080 w 650784"/>
              <a:gd name="connsiteY12" fmla="*/ 34081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50784" h="777240">
                <a:moveTo>
                  <a:pt x="517080" y="34081"/>
                </a:moveTo>
                <a:lnTo>
                  <a:pt x="590178" y="16501"/>
                </a:lnTo>
                <a:lnTo>
                  <a:pt x="649396" y="2313"/>
                </a:lnTo>
                <a:cubicBezTo>
                  <a:pt x="613927" y="10949"/>
                  <a:pt x="582159" y="46727"/>
                  <a:pt x="569822" y="92066"/>
                </a:cubicBezTo>
                <a:lnTo>
                  <a:pt x="432880" y="601590"/>
                </a:lnTo>
                <a:cubicBezTo>
                  <a:pt x="420542" y="647238"/>
                  <a:pt x="388774" y="683015"/>
                  <a:pt x="353305" y="691651"/>
                </a:cubicBezTo>
                <a:lnTo>
                  <a:pt x="123834" y="746860"/>
                </a:lnTo>
                <a:lnTo>
                  <a:pt x="61223" y="761973"/>
                </a:lnTo>
                <a:lnTo>
                  <a:pt x="2313" y="776161"/>
                </a:lnTo>
                <a:cubicBezTo>
                  <a:pt x="37783" y="767525"/>
                  <a:pt x="69551" y="731747"/>
                  <a:pt x="81888" y="686408"/>
                </a:cubicBezTo>
                <a:lnTo>
                  <a:pt x="218830" y="176884"/>
                </a:lnTo>
                <a:cubicBezTo>
                  <a:pt x="231167" y="131236"/>
                  <a:pt x="262935" y="95459"/>
                  <a:pt x="298405" y="86823"/>
                </a:cubicBezTo>
                <a:lnTo>
                  <a:pt x="517080" y="34081"/>
                </a:lnTo>
                <a:close/>
              </a:path>
            </a:pathLst>
          </a:custGeom>
          <a:noFill/>
          <a:ln w="31750" cap="rnd">
            <a:solidFill>
              <a:srgbClr val="E7C44A"/>
            </a:solidFill>
            <a:prstDash val="solid"/>
            <a:round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7A7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37654" y="701905"/>
            <a:ext cx="1049240" cy="139175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00" y="2857471"/>
            <a:ext cx="8430101" cy="328601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22029" y="655273"/>
            <a:ext cx="6900864" cy="857080"/>
          </a:xfrm>
          <a:prstGeom prst="rect">
            <a:avLst/>
          </a:prstGeom>
          <a:solidFill>
            <a:srgbClr val="777874"/>
          </a:solidFill>
        </p:spPr>
        <p:txBody>
          <a:bodyPr lIns="0" tIns="0" rIns="0" bIns="0">
            <a:noAutofit/>
          </a:bodyPr>
          <a:lstStyle/>
          <a:p>
            <a:pPr>
              <a:lnSpc>
                <a:spcPts val="3799"/>
              </a:lnSpc>
            </a:pPr>
            <a:r>
              <a:rPr lang="ru" sz="2770" b="1">
                <a:solidFill>
                  <a:srgbClr val="FFFFFF"/>
                </a:solidFill>
                <a:latin typeface="Tahoma"/>
              </a:rPr>
              <a:t>Проверка проекта на достижимость количественных результатов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280973" y="2853451"/>
            <a:ext cx="1821899" cy="2259283"/>
          </a:xfrm>
          <a:prstGeom prst="rect">
            <a:avLst/>
          </a:prstGeom>
          <a:solidFill>
            <a:srgbClr val="777874"/>
          </a:solidFill>
        </p:spPr>
        <p:txBody>
          <a:bodyPr lIns="0" tIns="0" rIns="0" bIns="0">
            <a:noAutofit/>
          </a:bodyPr>
          <a:lstStyle/>
          <a:p>
            <a:pPr>
              <a:lnSpc>
                <a:spcPts val="1720"/>
              </a:lnSpc>
              <a:spcAft>
                <a:spcPts val="2715"/>
              </a:spcAft>
            </a:pPr>
            <a:r>
              <a:rPr lang="ru" sz="1425">
                <a:solidFill>
                  <a:srgbClr val="E6C44A"/>
                </a:solidFill>
                <a:latin typeface="Tahoma"/>
              </a:rPr>
              <a:t>V</a:t>
            </a:r>
          </a:p>
          <a:p>
            <a:pPr algn="r">
              <a:lnSpc>
                <a:spcPts val="1910"/>
              </a:lnSpc>
              <a:spcAft>
                <a:spcPts val="185"/>
              </a:spcAft>
            </a:pPr>
            <a:r>
              <a:rPr lang="ru" sz="1583" b="1">
                <a:solidFill>
                  <a:srgbClr val="BDB9B4"/>
                </a:solidFill>
                <a:latin typeface="Tahoma"/>
              </a:rPr>
              <a:t>Количественные</a:t>
            </a:r>
          </a:p>
          <a:p>
            <a:pPr>
              <a:lnSpc>
                <a:spcPts val="1910"/>
              </a:lnSpc>
              <a:spcAft>
                <a:spcPts val="2991"/>
              </a:spcAft>
            </a:pPr>
            <a:r>
              <a:rPr lang="ru" sz="1583" b="1">
                <a:solidFill>
                  <a:srgbClr val="FFFFFF"/>
                </a:solidFill>
                <a:latin typeface="Tahoma"/>
              </a:rPr>
              <a:t>результаты</a:t>
            </a:r>
          </a:p>
          <a:p>
            <a:pPr marR="144061" algn="r">
              <a:lnSpc>
                <a:spcPts val="1910"/>
              </a:lnSpc>
              <a:spcAft>
                <a:spcPts val="185"/>
              </a:spcAft>
            </a:pPr>
            <a:r>
              <a:rPr lang="ru" sz="1583" b="1">
                <a:solidFill>
                  <a:srgbClr val="FFFFFF"/>
                </a:solidFill>
                <a:latin typeface="Tahoma"/>
              </a:rPr>
              <a:t>Качественные</a:t>
            </a:r>
          </a:p>
          <a:p>
            <a:pPr>
              <a:lnSpc>
                <a:spcPts val="1910"/>
              </a:lnSpc>
              <a:spcAft>
                <a:spcPts val="6906"/>
              </a:spcAft>
            </a:pPr>
            <a:r>
              <a:rPr lang="ru" sz="1583" b="1">
                <a:solidFill>
                  <a:srgbClr val="FFFFFF"/>
                </a:solidFill>
                <a:latin typeface="Tahoma"/>
              </a:rPr>
              <a:t>результаты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25742" y="6377450"/>
            <a:ext cx="9338639" cy="236381"/>
          </a:xfrm>
          <a:prstGeom prst="rect">
            <a:avLst/>
          </a:prstGeom>
          <a:solidFill>
            <a:srgbClr val="F1C333"/>
          </a:solidFill>
        </p:spPr>
        <p:txBody>
          <a:bodyPr wrap="none" lIns="0" tIns="0" rIns="0" bIns="0">
            <a:noAutofit/>
          </a:bodyPr>
          <a:lstStyle/>
          <a:p>
            <a:pPr>
              <a:lnSpc>
                <a:spcPts val="2324"/>
              </a:lnSpc>
              <a:spcBef>
                <a:spcPts val="6906"/>
              </a:spcBef>
            </a:pPr>
            <a:r>
              <a:rPr lang="ru" sz="1926">
                <a:latin typeface="Tahoma"/>
              </a:rPr>
              <a:t>Количественный результат проекта = Сумме результатов мероприятий проекта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3529" y="530202"/>
            <a:ext cx="4766178" cy="524362"/>
          </a:xfrm>
          <a:prstGeom prst="rect">
            <a:avLst/>
          </a:prstGeom>
          <a:noFill/>
        </p:spPr>
        <p:txBody>
          <a:bodyPr wrap="none" lIns="0" tIns="0" rIns="0" bIns="0">
            <a:noAutofit/>
          </a:bodyPr>
          <a:lstStyle/>
          <a:p>
            <a:r>
              <a:rPr lang="ru" sz="4074" b="1" dirty="0">
                <a:solidFill>
                  <a:srgbClr val="45210A"/>
                </a:solidFill>
                <a:latin typeface="Arial"/>
              </a:rPr>
              <a:t>Краткое описание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749170" y="1440803"/>
            <a:ext cx="7178245" cy="756186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>
            <a:noAutofit/>
          </a:bodyPr>
          <a:lstStyle/>
          <a:p>
            <a:pPr algn="ctr">
              <a:lnSpc>
                <a:spcPct val="108000"/>
              </a:lnSpc>
            </a:pPr>
            <a:r>
              <a:rPr lang="ru" sz="2626" dirty="0">
                <a:latin typeface="Arial"/>
              </a:rPr>
              <a:t>Этот пункт </a:t>
            </a:r>
            <a:r>
              <a:rPr lang="ru" sz="2626" b="1" dirty="0">
                <a:solidFill>
                  <a:srgbClr val="006E00"/>
                </a:solidFill>
                <a:latin typeface="Arial"/>
              </a:rPr>
              <a:t>заявитель </a:t>
            </a:r>
            <a:r>
              <a:rPr lang="ru" sz="2626" dirty="0">
                <a:latin typeface="Arial"/>
              </a:rPr>
              <a:t>заполняет </a:t>
            </a:r>
            <a:r>
              <a:rPr lang="ru" sz="2626" b="1" dirty="0">
                <a:solidFill>
                  <a:srgbClr val="006E00"/>
                </a:solidFill>
                <a:latin typeface="Arial"/>
              </a:rPr>
              <a:t>последним</a:t>
            </a:r>
            <a:r>
              <a:rPr lang="ru" sz="2626" dirty="0">
                <a:latin typeface="Arial"/>
              </a:rPr>
              <a:t>, а </a:t>
            </a:r>
            <a:r>
              <a:rPr lang="ru" sz="2626" b="1" dirty="0">
                <a:solidFill>
                  <a:srgbClr val="990000"/>
                </a:solidFill>
                <a:latin typeface="Arial"/>
              </a:rPr>
              <a:t>эксперт </a:t>
            </a:r>
            <a:r>
              <a:rPr lang="ru" sz="2626" dirty="0">
                <a:latin typeface="Arial"/>
              </a:rPr>
              <a:t>читает </a:t>
            </a:r>
            <a:r>
              <a:rPr lang="ru" sz="2626" b="1" dirty="0">
                <a:solidFill>
                  <a:srgbClr val="990000"/>
                </a:solidFill>
                <a:latin typeface="Arial"/>
              </a:rPr>
              <a:t>первым</a:t>
            </a:r>
            <a:r>
              <a:rPr lang="ru" sz="2626" b="1" dirty="0">
                <a:latin typeface="Arial"/>
              </a:rPr>
              <a:t>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50434" y="4250282"/>
            <a:ext cx="9891130" cy="1992577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/>
          <a:p>
            <a:pPr marL="457200" indent="-457200">
              <a:lnSpc>
                <a:spcPct val="115000"/>
              </a:lnSpc>
              <a:buFont typeface="Wingdings" panose="05000000000000000000" pitchFamily="2" charset="2"/>
              <a:buChar char="ü"/>
            </a:pPr>
            <a:r>
              <a:rPr lang="ru" sz="2897" b="1" dirty="0">
                <a:latin typeface="Arial"/>
              </a:rPr>
              <a:t>соответствие заявленной проблеме</a:t>
            </a:r>
          </a:p>
          <a:p>
            <a:pPr marL="457200" indent="-457200">
              <a:lnSpc>
                <a:spcPct val="115000"/>
              </a:lnSpc>
              <a:buFont typeface="Wingdings" panose="05000000000000000000" pitchFamily="2" charset="2"/>
              <a:buChar char="ü"/>
            </a:pPr>
            <a:r>
              <a:rPr lang="ru" sz="2897" b="1" dirty="0">
                <a:latin typeface="Arial"/>
              </a:rPr>
              <a:t>соответствие заявленных показателей</a:t>
            </a:r>
          </a:p>
          <a:p>
            <a:pPr marL="457200" indent="-457200">
              <a:lnSpc>
                <a:spcPct val="115000"/>
              </a:lnSpc>
              <a:buFont typeface="Wingdings" panose="05000000000000000000" pitchFamily="2" charset="2"/>
              <a:buChar char="ü"/>
            </a:pPr>
            <a:r>
              <a:rPr lang="ru" sz="2897" b="1" dirty="0">
                <a:latin typeface="Arial"/>
              </a:rPr>
              <a:t>соответствие этапов реализации с календарным планом</a:t>
            </a: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4501B903-3098-4988-B042-149F2FA1BA19}"/>
              </a:ext>
            </a:extLst>
          </p:cNvPr>
          <p:cNvGrpSpPr/>
          <p:nvPr/>
        </p:nvGrpSpPr>
        <p:grpSpPr>
          <a:xfrm>
            <a:off x="357773" y="0"/>
            <a:ext cx="11704821" cy="1440803"/>
            <a:chOff x="357773" y="0"/>
            <a:chExt cx="11704821" cy="1440803"/>
          </a:xfrm>
        </p:grpSpPr>
        <p:sp>
          <p:nvSpPr>
            <p:cNvPr id="6" name="object 10">
              <a:extLst>
                <a:ext uri="{FF2B5EF4-FFF2-40B4-BE49-F238E27FC236}">
                  <a16:creationId xmlns:a16="http://schemas.microsoft.com/office/drawing/2014/main" id="{8132548E-563A-42A2-874D-982993472165}"/>
                </a:ext>
              </a:extLst>
            </p:cNvPr>
            <p:cNvSpPr/>
            <p:nvPr/>
          </p:nvSpPr>
          <p:spPr>
            <a:xfrm>
              <a:off x="357773" y="0"/>
              <a:ext cx="242547" cy="1440803"/>
            </a:xfrm>
            <a:custGeom>
              <a:avLst/>
              <a:gdLst/>
              <a:ahLst/>
              <a:cxnLst/>
              <a:rect l="l" t="t" r="r" b="b"/>
              <a:pathLst>
                <a:path w="252730" h="1272540">
                  <a:moveTo>
                    <a:pt x="252557" y="0"/>
                  </a:moveTo>
                  <a:lnTo>
                    <a:pt x="0" y="0"/>
                  </a:lnTo>
                  <a:lnTo>
                    <a:pt x="0" y="1272136"/>
                  </a:lnTo>
                  <a:lnTo>
                    <a:pt x="215351" y="1172174"/>
                  </a:lnTo>
                  <a:lnTo>
                    <a:pt x="249923" y="1128363"/>
                  </a:lnTo>
                  <a:lnTo>
                    <a:pt x="252557" y="1107626"/>
                  </a:lnTo>
                  <a:lnTo>
                    <a:pt x="252557" y="0"/>
                  </a:lnTo>
                  <a:close/>
                </a:path>
              </a:pathLst>
            </a:custGeom>
            <a:solidFill>
              <a:srgbClr val="E7C44A">
                <a:alpha val="62000"/>
              </a:srgbClr>
            </a:solidFill>
          </p:spPr>
          <p:txBody>
            <a:bodyPr wrap="square" lIns="0" tIns="0" rIns="0" bIns="0" rtlCol="0"/>
            <a:lstStyle/>
            <a:p>
              <a:endParaRPr sz="1630"/>
            </a:p>
          </p:txBody>
        </p:sp>
        <p:sp>
          <p:nvSpPr>
            <p:cNvPr id="7" name="object 20">
              <a:extLst>
                <a:ext uri="{FF2B5EF4-FFF2-40B4-BE49-F238E27FC236}">
                  <a16:creationId xmlns:a16="http://schemas.microsoft.com/office/drawing/2014/main" id="{F8D251AA-C3F3-48B4-A694-AA7B6673302C}"/>
                </a:ext>
              </a:extLst>
            </p:cNvPr>
            <p:cNvSpPr/>
            <p:nvPr/>
          </p:nvSpPr>
          <p:spPr>
            <a:xfrm>
              <a:off x="11605860" y="183718"/>
              <a:ext cx="456734" cy="598005"/>
            </a:xfrm>
            <a:prstGeom prst="rect">
              <a:avLst/>
            </a:prstGeom>
            <a:blipFill>
              <a:blip r:embed="rId2" cstate="print"/>
              <a:stretch>
                <a:fillRect l="-1" r="-360161" b="3358"/>
              </a:stretch>
            </a:blipFill>
          </p:spPr>
          <p:txBody>
            <a:bodyPr wrap="square" lIns="0" tIns="0" rIns="0" bIns="0" rtlCol="0"/>
            <a:lstStyle/>
            <a:p>
              <a:endParaRPr sz="1322"/>
            </a:p>
          </p:txBody>
        </p:sp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254DD2C-34C6-4C24-8755-7DBA40FEC7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212" y="2593355"/>
            <a:ext cx="10315575" cy="1114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09997" y="3024784"/>
            <a:ext cx="4429321" cy="294832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>
              <a:lnSpc>
                <a:spcPts val="3342"/>
              </a:lnSpc>
              <a:spcAft>
                <a:spcPts val="997"/>
              </a:spcAft>
            </a:pPr>
            <a:r>
              <a:rPr lang="ru" sz="2770" b="1" dirty="0">
                <a:latin typeface="Tahoma"/>
              </a:rPr>
              <a:t>Собственные средства</a:t>
            </a:r>
          </a:p>
          <a:p>
            <a:pPr marL="234518" indent="160812">
              <a:lnSpc>
                <a:spcPts val="3792"/>
              </a:lnSpc>
            </a:pPr>
            <a:r>
              <a:rPr lang="ru" sz="2875" dirty="0">
                <a:latin typeface="Tahoma"/>
              </a:rPr>
              <a:t>Ресурсы организации, вт.ч средства партнеров</a:t>
            </a:r>
          </a:p>
          <a:p>
            <a:pPr marL="515940" indent="458986">
              <a:lnSpc>
                <a:spcPts val="3811"/>
              </a:lnSpc>
            </a:pPr>
            <a:r>
              <a:rPr lang="ru" sz="2875" dirty="0">
                <a:latin typeface="Tahoma"/>
              </a:rPr>
              <a:t>(материальные и не материальные), помощь волонтеров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576015" y="3024784"/>
            <a:ext cx="3137268" cy="384319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marR="130660" algn="ctr">
              <a:lnSpc>
                <a:spcPts val="3342"/>
              </a:lnSpc>
            </a:pPr>
            <a:r>
              <a:rPr lang="ru" sz="2770" b="1" dirty="0">
                <a:latin typeface="Tahoma"/>
              </a:rPr>
              <a:t>Средства гранта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A3BD29D-41B9-4A0A-A095-637CA0631F3E}"/>
              </a:ext>
            </a:extLst>
          </p:cNvPr>
          <p:cNvSpPr/>
          <p:nvPr/>
        </p:nvSpPr>
        <p:spPr>
          <a:xfrm>
            <a:off x="990770" y="917378"/>
            <a:ext cx="10856253" cy="1006015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R="499189">
              <a:lnSpc>
                <a:spcPts val="2235"/>
              </a:lnSpc>
              <a:spcBef>
                <a:spcPts val="5189"/>
              </a:spcBef>
              <a:spcAft>
                <a:spcPts val="1810"/>
              </a:spcAft>
            </a:pPr>
            <a:r>
              <a:rPr lang="ru" sz="1926" dirty="0">
                <a:latin typeface="Tahoma"/>
              </a:rPr>
              <a:t>Бюджет проекта - это перечень расходов, необходимых для реализации мероприятий календарного плана.</a:t>
            </a:r>
          </a:p>
          <a:p>
            <a:pPr>
              <a:lnSpc>
                <a:spcPts val="2241"/>
              </a:lnSpc>
            </a:pPr>
            <a:r>
              <a:rPr lang="ru" sz="1926" dirty="0">
                <a:latin typeface="Tahoma"/>
              </a:rPr>
              <a:t>Связка бюджета с мероприятиями должна быть «железной». Если вы вносите изменения в календарный план, не забывайте потом корректировать бюджет.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176F10C-FA19-4BF8-B2CB-B5ADCA7B29BD}"/>
              </a:ext>
            </a:extLst>
          </p:cNvPr>
          <p:cNvSpPr/>
          <p:nvPr/>
        </p:nvSpPr>
        <p:spPr>
          <a:xfrm>
            <a:off x="1043031" y="373063"/>
            <a:ext cx="2876767" cy="339294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>
              <a:lnSpc>
                <a:spcPts val="3121"/>
              </a:lnSpc>
              <a:spcAft>
                <a:spcPts val="6703"/>
              </a:spcAft>
            </a:pPr>
            <a:r>
              <a:rPr lang="ru" sz="2585" b="1" dirty="0">
                <a:solidFill>
                  <a:srgbClr val="623F21"/>
                </a:solidFill>
                <a:latin typeface="Tahoma"/>
              </a:rPr>
              <a:t>Бюджет проекта</a:t>
            </a:r>
          </a:p>
        </p:txBody>
      </p:sp>
      <p:sp>
        <p:nvSpPr>
          <p:cNvPr id="8" name="object 10">
            <a:extLst>
              <a:ext uri="{FF2B5EF4-FFF2-40B4-BE49-F238E27FC236}">
                <a16:creationId xmlns:a16="http://schemas.microsoft.com/office/drawing/2014/main" id="{8B9A0EEA-BD75-4A2E-B828-F50CB63EC93F}"/>
              </a:ext>
            </a:extLst>
          </p:cNvPr>
          <p:cNvSpPr/>
          <p:nvPr/>
        </p:nvSpPr>
        <p:spPr>
          <a:xfrm>
            <a:off x="357773" y="0"/>
            <a:ext cx="242547" cy="1440803"/>
          </a:xfrm>
          <a:custGeom>
            <a:avLst/>
            <a:gdLst/>
            <a:ahLst/>
            <a:cxnLst/>
            <a:rect l="l" t="t" r="r" b="b"/>
            <a:pathLst>
              <a:path w="252730" h="1272540">
                <a:moveTo>
                  <a:pt x="252557" y="0"/>
                </a:moveTo>
                <a:lnTo>
                  <a:pt x="0" y="0"/>
                </a:lnTo>
                <a:lnTo>
                  <a:pt x="0" y="1272136"/>
                </a:lnTo>
                <a:lnTo>
                  <a:pt x="215351" y="1172174"/>
                </a:lnTo>
                <a:lnTo>
                  <a:pt x="249923" y="1128363"/>
                </a:lnTo>
                <a:lnTo>
                  <a:pt x="252557" y="1107626"/>
                </a:lnTo>
                <a:lnTo>
                  <a:pt x="252557" y="0"/>
                </a:lnTo>
                <a:close/>
              </a:path>
            </a:pathLst>
          </a:custGeom>
          <a:solidFill>
            <a:srgbClr val="E7C44A">
              <a:alpha val="62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9" name="object 20">
            <a:extLst>
              <a:ext uri="{FF2B5EF4-FFF2-40B4-BE49-F238E27FC236}">
                <a16:creationId xmlns:a16="http://schemas.microsoft.com/office/drawing/2014/main" id="{46C09E94-7B77-429B-9C51-96E841B2908F}"/>
              </a:ext>
            </a:extLst>
          </p:cNvPr>
          <p:cNvSpPr/>
          <p:nvPr/>
        </p:nvSpPr>
        <p:spPr>
          <a:xfrm>
            <a:off x="11605860" y="183718"/>
            <a:ext cx="456734" cy="598005"/>
          </a:xfrm>
          <a:prstGeom prst="rect">
            <a:avLst/>
          </a:prstGeom>
          <a:blipFill>
            <a:blip r:embed="rId2" cstate="print"/>
            <a:stretch>
              <a:fillRect l="-1" r="-360161" b="3358"/>
            </a:stretch>
          </a:blipFill>
        </p:spPr>
        <p:txBody>
          <a:bodyPr wrap="square" lIns="0" tIns="0" rIns="0" bIns="0" rtlCol="0"/>
          <a:lstStyle/>
          <a:p>
            <a:endParaRPr sz="1322"/>
          </a:p>
        </p:txBody>
      </p:sp>
      <p:sp>
        <p:nvSpPr>
          <p:cNvPr id="10" name="Полилиния: фигура 9">
            <a:extLst>
              <a:ext uri="{FF2B5EF4-FFF2-40B4-BE49-F238E27FC236}">
                <a16:creationId xmlns:a16="http://schemas.microsoft.com/office/drawing/2014/main" id="{02DAAB86-A1C8-473A-B590-E59559AC761C}"/>
              </a:ext>
            </a:extLst>
          </p:cNvPr>
          <p:cNvSpPr/>
          <p:nvPr/>
        </p:nvSpPr>
        <p:spPr>
          <a:xfrm rot="1216968">
            <a:off x="11056144" y="5246017"/>
            <a:ext cx="621383" cy="1431106"/>
          </a:xfrm>
          <a:custGeom>
            <a:avLst/>
            <a:gdLst>
              <a:gd name="connsiteX0" fmla="*/ 517080 w 650784"/>
              <a:gd name="connsiteY0" fmla="*/ 34081 h 777240"/>
              <a:gd name="connsiteX1" fmla="*/ 590178 w 650784"/>
              <a:gd name="connsiteY1" fmla="*/ 16501 h 777240"/>
              <a:gd name="connsiteX2" fmla="*/ 649396 w 650784"/>
              <a:gd name="connsiteY2" fmla="*/ 2313 h 777240"/>
              <a:gd name="connsiteX3" fmla="*/ 569822 w 650784"/>
              <a:gd name="connsiteY3" fmla="*/ 92066 h 777240"/>
              <a:gd name="connsiteX4" fmla="*/ 432880 w 650784"/>
              <a:gd name="connsiteY4" fmla="*/ 601590 h 777240"/>
              <a:gd name="connsiteX5" fmla="*/ 353305 w 650784"/>
              <a:gd name="connsiteY5" fmla="*/ 691651 h 777240"/>
              <a:gd name="connsiteX6" fmla="*/ 123834 w 650784"/>
              <a:gd name="connsiteY6" fmla="*/ 746860 h 777240"/>
              <a:gd name="connsiteX7" fmla="*/ 61223 w 650784"/>
              <a:gd name="connsiteY7" fmla="*/ 761973 h 777240"/>
              <a:gd name="connsiteX8" fmla="*/ 2313 w 650784"/>
              <a:gd name="connsiteY8" fmla="*/ 776161 h 777240"/>
              <a:gd name="connsiteX9" fmla="*/ 81888 w 650784"/>
              <a:gd name="connsiteY9" fmla="*/ 686408 h 777240"/>
              <a:gd name="connsiteX10" fmla="*/ 218830 w 650784"/>
              <a:gd name="connsiteY10" fmla="*/ 176884 h 777240"/>
              <a:gd name="connsiteX11" fmla="*/ 298405 w 650784"/>
              <a:gd name="connsiteY11" fmla="*/ 86823 h 777240"/>
              <a:gd name="connsiteX12" fmla="*/ 517080 w 650784"/>
              <a:gd name="connsiteY12" fmla="*/ 34081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50784" h="777240">
                <a:moveTo>
                  <a:pt x="517080" y="34081"/>
                </a:moveTo>
                <a:lnTo>
                  <a:pt x="590178" y="16501"/>
                </a:lnTo>
                <a:lnTo>
                  <a:pt x="649396" y="2313"/>
                </a:lnTo>
                <a:cubicBezTo>
                  <a:pt x="613927" y="10949"/>
                  <a:pt x="582159" y="46727"/>
                  <a:pt x="569822" y="92066"/>
                </a:cubicBezTo>
                <a:lnTo>
                  <a:pt x="432880" y="601590"/>
                </a:lnTo>
                <a:cubicBezTo>
                  <a:pt x="420542" y="647238"/>
                  <a:pt x="388774" y="683015"/>
                  <a:pt x="353305" y="691651"/>
                </a:cubicBezTo>
                <a:lnTo>
                  <a:pt x="123834" y="746860"/>
                </a:lnTo>
                <a:lnTo>
                  <a:pt x="61223" y="761973"/>
                </a:lnTo>
                <a:lnTo>
                  <a:pt x="2313" y="776161"/>
                </a:lnTo>
                <a:cubicBezTo>
                  <a:pt x="37783" y="767525"/>
                  <a:pt x="69551" y="731747"/>
                  <a:pt x="81888" y="686408"/>
                </a:cubicBezTo>
                <a:lnTo>
                  <a:pt x="218830" y="176884"/>
                </a:lnTo>
                <a:cubicBezTo>
                  <a:pt x="231167" y="131236"/>
                  <a:pt x="262935" y="95459"/>
                  <a:pt x="298405" y="86823"/>
                </a:cubicBezTo>
                <a:lnTo>
                  <a:pt x="517080" y="34081"/>
                </a:lnTo>
                <a:close/>
              </a:path>
            </a:pathLst>
          </a:custGeom>
          <a:noFill/>
          <a:ln w="31750" cap="rnd">
            <a:solidFill>
              <a:srgbClr val="E7C44A"/>
            </a:solidFill>
            <a:prstDash val="solid"/>
            <a:round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3529" y="508124"/>
            <a:ext cx="4426722" cy="524362"/>
          </a:xfrm>
          <a:prstGeom prst="rect">
            <a:avLst/>
          </a:prstGeom>
          <a:noFill/>
        </p:spPr>
        <p:txBody>
          <a:bodyPr wrap="none" lIns="0" tIns="0" rIns="0" bIns="0">
            <a:noAutofit/>
          </a:bodyPr>
          <a:lstStyle/>
          <a:p>
            <a:r>
              <a:rPr lang="ru" sz="4074" b="1" dirty="0">
                <a:solidFill>
                  <a:srgbClr val="45210A"/>
                </a:solidFill>
                <a:latin typeface="Arial"/>
              </a:rPr>
              <a:t>Бюджет проекта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40009" y="1268315"/>
            <a:ext cx="8008945" cy="344975"/>
          </a:xfrm>
          <a:prstGeom prst="rect">
            <a:avLst/>
          </a:prstGeom>
          <a:noFill/>
        </p:spPr>
        <p:txBody>
          <a:bodyPr wrap="none" lIns="0" tIns="0" rIns="0" bIns="0">
            <a:noAutofit/>
          </a:bodyPr>
          <a:lstStyle/>
          <a:p>
            <a:r>
              <a:rPr lang="ru" sz="2626" dirty="0">
                <a:latin typeface="Arial"/>
              </a:rPr>
              <a:t>В бюджете </a:t>
            </a:r>
            <a:r>
              <a:rPr lang="ru" sz="2626" b="1" dirty="0">
                <a:solidFill>
                  <a:srgbClr val="006E00"/>
                </a:solidFill>
                <a:latin typeface="Arial"/>
              </a:rPr>
              <a:t>нет ограничений </a:t>
            </a:r>
            <a:r>
              <a:rPr lang="ru" sz="2626" dirty="0">
                <a:latin typeface="Arial"/>
              </a:rPr>
              <a:t>по статьям расходов!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73564" y="5186123"/>
            <a:ext cx="9195660" cy="1564808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/>
          <a:p>
            <a:pPr>
              <a:spcAft>
                <a:spcPts val="254"/>
              </a:spcAft>
            </a:pPr>
            <a:r>
              <a:rPr lang="ru" sz="2897" b="1" dirty="0">
                <a:solidFill>
                  <a:srgbClr val="DC7C41"/>
                </a:solidFill>
                <a:latin typeface="Arial"/>
              </a:rPr>
              <a:t>х </a:t>
            </a:r>
            <a:r>
              <a:rPr lang="ru" sz="2897" b="1" dirty="0">
                <a:latin typeface="Arial"/>
              </a:rPr>
              <a:t>не обосновано ценообразование</a:t>
            </a:r>
          </a:p>
          <a:p>
            <a:pPr>
              <a:spcAft>
                <a:spcPts val="254"/>
              </a:spcAft>
            </a:pPr>
            <a:r>
              <a:rPr lang="ru" sz="2897" b="1" dirty="0">
                <a:solidFill>
                  <a:srgbClr val="DC7C41"/>
                </a:solidFill>
                <a:latin typeface="Arial"/>
              </a:rPr>
              <a:t>х </a:t>
            </a:r>
            <a:r>
              <a:rPr lang="ru" sz="2897" b="1" dirty="0">
                <a:latin typeface="Arial"/>
              </a:rPr>
              <a:t>не указан источник софинансирования</a:t>
            </a:r>
          </a:p>
          <a:p>
            <a:r>
              <a:rPr lang="ru" sz="2897" b="1" dirty="0">
                <a:solidFill>
                  <a:srgbClr val="DC7C41"/>
                </a:solidFill>
                <a:latin typeface="Arial"/>
              </a:rPr>
              <a:t>х </a:t>
            </a:r>
            <a:r>
              <a:rPr lang="ru" sz="2897" b="1" dirty="0">
                <a:latin typeface="Arial"/>
              </a:rPr>
              <a:t>статья не применяется в реализации проекта</a:t>
            </a: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7CCD7209-7C38-45D2-A063-9F74F40BF66E}"/>
              </a:ext>
            </a:extLst>
          </p:cNvPr>
          <p:cNvGrpSpPr/>
          <p:nvPr/>
        </p:nvGrpSpPr>
        <p:grpSpPr>
          <a:xfrm>
            <a:off x="357773" y="0"/>
            <a:ext cx="11704821" cy="1440803"/>
            <a:chOff x="357773" y="0"/>
            <a:chExt cx="11704821" cy="1440803"/>
          </a:xfrm>
        </p:grpSpPr>
        <p:sp>
          <p:nvSpPr>
            <p:cNvPr id="6" name="object 10">
              <a:extLst>
                <a:ext uri="{FF2B5EF4-FFF2-40B4-BE49-F238E27FC236}">
                  <a16:creationId xmlns:a16="http://schemas.microsoft.com/office/drawing/2014/main" id="{5B718AC1-6082-4CED-BEC8-CFDC262496C4}"/>
                </a:ext>
              </a:extLst>
            </p:cNvPr>
            <p:cNvSpPr/>
            <p:nvPr/>
          </p:nvSpPr>
          <p:spPr>
            <a:xfrm>
              <a:off x="357773" y="0"/>
              <a:ext cx="242547" cy="1440803"/>
            </a:xfrm>
            <a:custGeom>
              <a:avLst/>
              <a:gdLst/>
              <a:ahLst/>
              <a:cxnLst/>
              <a:rect l="l" t="t" r="r" b="b"/>
              <a:pathLst>
                <a:path w="252730" h="1272540">
                  <a:moveTo>
                    <a:pt x="252557" y="0"/>
                  </a:moveTo>
                  <a:lnTo>
                    <a:pt x="0" y="0"/>
                  </a:lnTo>
                  <a:lnTo>
                    <a:pt x="0" y="1272136"/>
                  </a:lnTo>
                  <a:lnTo>
                    <a:pt x="215351" y="1172174"/>
                  </a:lnTo>
                  <a:lnTo>
                    <a:pt x="249923" y="1128363"/>
                  </a:lnTo>
                  <a:lnTo>
                    <a:pt x="252557" y="1107626"/>
                  </a:lnTo>
                  <a:lnTo>
                    <a:pt x="252557" y="0"/>
                  </a:lnTo>
                  <a:close/>
                </a:path>
              </a:pathLst>
            </a:custGeom>
            <a:solidFill>
              <a:srgbClr val="E7C44A">
                <a:alpha val="62000"/>
              </a:srgbClr>
            </a:solidFill>
          </p:spPr>
          <p:txBody>
            <a:bodyPr wrap="square" lIns="0" tIns="0" rIns="0" bIns="0" rtlCol="0"/>
            <a:lstStyle/>
            <a:p>
              <a:endParaRPr sz="1630"/>
            </a:p>
          </p:txBody>
        </p:sp>
        <p:sp>
          <p:nvSpPr>
            <p:cNvPr id="7" name="object 20">
              <a:extLst>
                <a:ext uri="{FF2B5EF4-FFF2-40B4-BE49-F238E27FC236}">
                  <a16:creationId xmlns:a16="http://schemas.microsoft.com/office/drawing/2014/main" id="{3226BA29-E1E7-4218-ADD2-9ADD9E6BA79B}"/>
                </a:ext>
              </a:extLst>
            </p:cNvPr>
            <p:cNvSpPr/>
            <p:nvPr/>
          </p:nvSpPr>
          <p:spPr>
            <a:xfrm>
              <a:off x="11605860" y="183718"/>
              <a:ext cx="456734" cy="598005"/>
            </a:xfrm>
            <a:prstGeom prst="rect">
              <a:avLst/>
            </a:prstGeom>
            <a:blipFill>
              <a:blip r:embed="rId2" cstate="print"/>
              <a:stretch>
                <a:fillRect l="-1" r="-360161" b="3358"/>
              </a:stretch>
            </a:blipFill>
          </p:spPr>
          <p:txBody>
            <a:bodyPr wrap="square" lIns="0" tIns="0" rIns="0" bIns="0" rtlCol="0"/>
            <a:lstStyle/>
            <a:p>
              <a:endParaRPr sz="1322"/>
            </a:p>
          </p:txBody>
        </p:sp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B6317AA-59A0-4DD2-85A1-1528224637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9522" y="1861419"/>
            <a:ext cx="5021458" cy="3076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8198" y="1437580"/>
            <a:ext cx="1204415" cy="101305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5351" y="1453660"/>
            <a:ext cx="1051652" cy="98089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7776" y="3507115"/>
            <a:ext cx="571655" cy="56843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7776" y="5142482"/>
            <a:ext cx="571655" cy="56843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977102" y="379495"/>
            <a:ext cx="3052042" cy="340099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>
              <a:lnSpc>
                <a:spcPts val="2612"/>
              </a:lnSpc>
            </a:pPr>
            <a:r>
              <a:rPr lang="ru" sz="2163" b="1">
                <a:solidFill>
                  <a:srgbClr val="623F21"/>
                </a:solidFill>
                <a:latin typeface="Tahoma"/>
              </a:rPr>
              <a:t>Команда проекта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326849" y="2685411"/>
            <a:ext cx="3803797" cy="144562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328325">
              <a:lnSpc>
                <a:spcPts val="2612"/>
              </a:lnSpc>
              <a:spcAft>
                <a:spcPts val="295"/>
              </a:spcAft>
            </a:pPr>
            <a:r>
              <a:rPr lang="ru" sz="2163" b="1">
                <a:latin typeface="Tahoma"/>
              </a:rPr>
              <a:t>Компетенция и опыт</a:t>
            </a:r>
          </a:p>
          <a:p>
            <a:pPr algn="just">
              <a:lnSpc>
                <a:spcPts val="3026"/>
              </a:lnSpc>
            </a:pPr>
            <a:r>
              <a:rPr lang="ru" sz="2559">
                <a:latin typeface="Tahoma"/>
              </a:rPr>
              <a:t>членов команды должны соответствовать задачам и мероприятиям проекта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568225" y="2657271"/>
            <a:ext cx="3999173" cy="693865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>
              <a:lnSpc>
                <a:spcPts val="2612"/>
              </a:lnSpc>
              <a:spcAft>
                <a:spcPts val="259"/>
              </a:spcAft>
            </a:pPr>
            <a:r>
              <a:rPr lang="ru" sz="2163" b="1">
                <a:latin typeface="Tahoma"/>
              </a:rPr>
              <a:t>Принцип "необходимости</a:t>
            </a:r>
          </a:p>
          <a:p>
            <a:pPr marL="696854">
              <a:lnSpc>
                <a:spcPts val="2612"/>
              </a:lnSpc>
              <a:spcAft>
                <a:spcPts val="997"/>
              </a:spcAft>
            </a:pPr>
            <a:r>
              <a:rPr lang="ru" sz="2163" b="1">
                <a:latin typeface="Tahoma"/>
              </a:rPr>
              <a:t>и достаточности"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874555" y="3552140"/>
            <a:ext cx="4584496" cy="3044002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R="817463">
              <a:lnSpc>
                <a:spcPts val="3020"/>
              </a:lnSpc>
              <a:spcBef>
                <a:spcPts val="997"/>
              </a:spcBef>
              <a:spcAft>
                <a:spcPts val="665"/>
              </a:spcAft>
            </a:pPr>
            <a:r>
              <a:rPr lang="ru" sz="2559">
                <a:latin typeface="Tahoma"/>
              </a:rPr>
              <a:t>Команда обеспечивает выполнение всех мероприятий календарного плана</a:t>
            </a:r>
          </a:p>
          <a:p>
            <a:pPr marR="817463">
              <a:lnSpc>
                <a:spcPts val="3020"/>
              </a:lnSpc>
            </a:pPr>
            <a:r>
              <a:rPr lang="ru" sz="2559">
                <a:latin typeface="Tahoma"/>
              </a:rPr>
              <a:t>В команде нет избыточных сотрудников</a:t>
            </a:r>
          </a:p>
        </p:txBody>
      </p:sp>
      <p:sp>
        <p:nvSpPr>
          <p:cNvPr id="10" name="object 10">
            <a:extLst>
              <a:ext uri="{FF2B5EF4-FFF2-40B4-BE49-F238E27FC236}">
                <a16:creationId xmlns:a16="http://schemas.microsoft.com/office/drawing/2014/main" id="{75213226-651E-4BCA-B92C-AFB68B4D4ABF}"/>
              </a:ext>
            </a:extLst>
          </p:cNvPr>
          <p:cNvSpPr/>
          <p:nvPr/>
        </p:nvSpPr>
        <p:spPr>
          <a:xfrm>
            <a:off x="357773" y="0"/>
            <a:ext cx="242547" cy="1440803"/>
          </a:xfrm>
          <a:custGeom>
            <a:avLst/>
            <a:gdLst/>
            <a:ahLst/>
            <a:cxnLst/>
            <a:rect l="l" t="t" r="r" b="b"/>
            <a:pathLst>
              <a:path w="252730" h="1272540">
                <a:moveTo>
                  <a:pt x="252557" y="0"/>
                </a:moveTo>
                <a:lnTo>
                  <a:pt x="0" y="0"/>
                </a:lnTo>
                <a:lnTo>
                  <a:pt x="0" y="1272136"/>
                </a:lnTo>
                <a:lnTo>
                  <a:pt x="215351" y="1172174"/>
                </a:lnTo>
                <a:lnTo>
                  <a:pt x="249923" y="1128363"/>
                </a:lnTo>
                <a:lnTo>
                  <a:pt x="252557" y="1107626"/>
                </a:lnTo>
                <a:lnTo>
                  <a:pt x="252557" y="0"/>
                </a:lnTo>
                <a:close/>
              </a:path>
            </a:pathLst>
          </a:custGeom>
          <a:solidFill>
            <a:srgbClr val="E7C44A">
              <a:alpha val="62000"/>
            </a:srgbClr>
          </a:solidFill>
        </p:spPr>
        <p:txBody>
          <a:bodyPr wrap="square" lIns="0" tIns="0" rIns="0" bIns="0" rtlCol="0"/>
          <a:lstStyle/>
          <a:p>
            <a:endParaRPr sz="1630"/>
          </a:p>
        </p:txBody>
      </p:sp>
      <p:sp>
        <p:nvSpPr>
          <p:cNvPr id="11" name="object 20">
            <a:extLst>
              <a:ext uri="{FF2B5EF4-FFF2-40B4-BE49-F238E27FC236}">
                <a16:creationId xmlns:a16="http://schemas.microsoft.com/office/drawing/2014/main" id="{8FB7EAF4-6A14-4E7A-89D4-FFDE49388709}"/>
              </a:ext>
            </a:extLst>
          </p:cNvPr>
          <p:cNvSpPr/>
          <p:nvPr/>
        </p:nvSpPr>
        <p:spPr>
          <a:xfrm>
            <a:off x="11605860" y="183718"/>
            <a:ext cx="456734" cy="598005"/>
          </a:xfrm>
          <a:prstGeom prst="rect">
            <a:avLst/>
          </a:prstGeom>
          <a:blipFill>
            <a:blip r:embed="rId6" cstate="print"/>
            <a:stretch>
              <a:fillRect l="-1" r="-360161" b="3358"/>
            </a:stretch>
          </a:blipFill>
        </p:spPr>
        <p:txBody>
          <a:bodyPr wrap="square" lIns="0" tIns="0" rIns="0" bIns="0" rtlCol="0"/>
          <a:lstStyle/>
          <a:p>
            <a:endParaRPr sz="1322"/>
          </a:p>
        </p:txBody>
      </p:sp>
      <p:sp>
        <p:nvSpPr>
          <p:cNvPr id="12" name="Полилиния: фигура 11">
            <a:extLst>
              <a:ext uri="{FF2B5EF4-FFF2-40B4-BE49-F238E27FC236}">
                <a16:creationId xmlns:a16="http://schemas.microsoft.com/office/drawing/2014/main" id="{45E82A2C-35BA-4928-80BC-85B8501FFB66}"/>
              </a:ext>
            </a:extLst>
          </p:cNvPr>
          <p:cNvSpPr/>
          <p:nvPr/>
        </p:nvSpPr>
        <p:spPr>
          <a:xfrm rot="1216968">
            <a:off x="11056144" y="5246017"/>
            <a:ext cx="621383" cy="1431106"/>
          </a:xfrm>
          <a:custGeom>
            <a:avLst/>
            <a:gdLst>
              <a:gd name="connsiteX0" fmla="*/ 517080 w 650784"/>
              <a:gd name="connsiteY0" fmla="*/ 34081 h 777240"/>
              <a:gd name="connsiteX1" fmla="*/ 590178 w 650784"/>
              <a:gd name="connsiteY1" fmla="*/ 16501 h 777240"/>
              <a:gd name="connsiteX2" fmla="*/ 649396 w 650784"/>
              <a:gd name="connsiteY2" fmla="*/ 2313 h 777240"/>
              <a:gd name="connsiteX3" fmla="*/ 569822 w 650784"/>
              <a:gd name="connsiteY3" fmla="*/ 92066 h 777240"/>
              <a:gd name="connsiteX4" fmla="*/ 432880 w 650784"/>
              <a:gd name="connsiteY4" fmla="*/ 601590 h 777240"/>
              <a:gd name="connsiteX5" fmla="*/ 353305 w 650784"/>
              <a:gd name="connsiteY5" fmla="*/ 691651 h 777240"/>
              <a:gd name="connsiteX6" fmla="*/ 123834 w 650784"/>
              <a:gd name="connsiteY6" fmla="*/ 746860 h 777240"/>
              <a:gd name="connsiteX7" fmla="*/ 61223 w 650784"/>
              <a:gd name="connsiteY7" fmla="*/ 761973 h 777240"/>
              <a:gd name="connsiteX8" fmla="*/ 2313 w 650784"/>
              <a:gd name="connsiteY8" fmla="*/ 776161 h 777240"/>
              <a:gd name="connsiteX9" fmla="*/ 81888 w 650784"/>
              <a:gd name="connsiteY9" fmla="*/ 686408 h 777240"/>
              <a:gd name="connsiteX10" fmla="*/ 218830 w 650784"/>
              <a:gd name="connsiteY10" fmla="*/ 176884 h 777240"/>
              <a:gd name="connsiteX11" fmla="*/ 298405 w 650784"/>
              <a:gd name="connsiteY11" fmla="*/ 86823 h 777240"/>
              <a:gd name="connsiteX12" fmla="*/ 517080 w 650784"/>
              <a:gd name="connsiteY12" fmla="*/ 34081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50784" h="777240">
                <a:moveTo>
                  <a:pt x="517080" y="34081"/>
                </a:moveTo>
                <a:lnTo>
                  <a:pt x="590178" y="16501"/>
                </a:lnTo>
                <a:lnTo>
                  <a:pt x="649396" y="2313"/>
                </a:lnTo>
                <a:cubicBezTo>
                  <a:pt x="613927" y="10949"/>
                  <a:pt x="582159" y="46727"/>
                  <a:pt x="569822" y="92066"/>
                </a:cubicBezTo>
                <a:lnTo>
                  <a:pt x="432880" y="601590"/>
                </a:lnTo>
                <a:cubicBezTo>
                  <a:pt x="420542" y="647238"/>
                  <a:pt x="388774" y="683015"/>
                  <a:pt x="353305" y="691651"/>
                </a:cubicBezTo>
                <a:lnTo>
                  <a:pt x="123834" y="746860"/>
                </a:lnTo>
                <a:lnTo>
                  <a:pt x="61223" y="761973"/>
                </a:lnTo>
                <a:lnTo>
                  <a:pt x="2313" y="776161"/>
                </a:lnTo>
                <a:cubicBezTo>
                  <a:pt x="37783" y="767525"/>
                  <a:pt x="69551" y="731747"/>
                  <a:pt x="81888" y="686408"/>
                </a:cubicBezTo>
                <a:lnTo>
                  <a:pt x="218830" y="176884"/>
                </a:lnTo>
                <a:cubicBezTo>
                  <a:pt x="231167" y="131236"/>
                  <a:pt x="262935" y="95459"/>
                  <a:pt x="298405" y="86823"/>
                </a:cubicBezTo>
                <a:lnTo>
                  <a:pt x="517080" y="34081"/>
                </a:lnTo>
                <a:close/>
              </a:path>
            </a:pathLst>
          </a:custGeom>
          <a:noFill/>
          <a:ln w="31750" cap="rnd">
            <a:solidFill>
              <a:srgbClr val="E7C44A"/>
            </a:solidFill>
            <a:prstDash val="solid"/>
            <a:round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3529" y="508124"/>
            <a:ext cx="5003521" cy="524362"/>
          </a:xfrm>
          <a:prstGeom prst="rect">
            <a:avLst/>
          </a:prstGeom>
          <a:noFill/>
        </p:spPr>
        <p:txBody>
          <a:bodyPr wrap="none" lIns="0" tIns="0" rIns="0" bIns="0">
            <a:noAutofit/>
          </a:bodyPr>
          <a:lstStyle/>
          <a:p>
            <a:r>
              <a:rPr lang="ru" sz="4074" b="1" dirty="0">
                <a:solidFill>
                  <a:srgbClr val="45210A"/>
                </a:solidFill>
                <a:latin typeface="Arial"/>
              </a:rPr>
              <a:t>Календарный план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616293" y="2727004"/>
            <a:ext cx="7716406" cy="753426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/>
          <a:p>
            <a:pPr algn="ctr">
              <a:lnSpc>
                <a:spcPct val="108000"/>
              </a:lnSpc>
            </a:pPr>
            <a:r>
              <a:rPr lang="ru" sz="2626" dirty="0">
                <a:latin typeface="Arial"/>
              </a:rPr>
              <a:t>Календарный план отражает трудовую нагрузку на </a:t>
            </a:r>
            <a:r>
              <a:rPr lang="ru" sz="2626" b="1" dirty="0">
                <a:solidFill>
                  <a:srgbClr val="006E00"/>
                </a:solidFill>
                <a:latin typeface="Arial"/>
              </a:rPr>
              <a:t>команду проекта </a:t>
            </a:r>
            <a:r>
              <a:rPr lang="ru" sz="2626" dirty="0">
                <a:latin typeface="Arial"/>
              </a:rPr>
              <a:t>и на </a:t>
            </a:r>
            <a:r>
              <a:rPr lang="ru" sz="2626" b="1" dirty="0">
                <a:solidFill>
                  <a:srgbClr val="006E00"/>
                </a:solidFill>
                <a:latin typeface="Arial"/>
              </a:rPr>
              <a:t>бюджет</a:t>
            </a:r>
            <a:r>
              <a:rPr lang="ru" sz="2626" dirty="0">
                <a:latin typeface="Arial"/>
              </a:rPr>
              <a:t>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70804" y="4305611"/>
            <a:ext cx="8969356" cy="2045013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/>
          <a:p>
            <a:pPr>
              <a:lnSpc>
                <a:spcPct val="119000"/>
              </a:lnSpc>
            </a:pPr>
            <a:r>
              <a:rPr lang="ru" sz="2897" b="1" dirty="0">
                <a:solidFill>
                  <a:srgbClr val="DC7C41"/>
                </a:solidFill>
                <a:latin typeface="Arial"/>
              </a:rPr>
              <a:t>X </a:t>
            </a:r>
            <a:r>
              <a:rPr lang="ru" sz="2897" b="1" dirty="0">
                <a:latin typeface="Arial"/>
              </a:rPr>
              <a:t>не указаны все заявленные мероприятия</a:t>
            </a:r>
          </a:p>
          <a:p>
            <a:pPr>
              <a:lnSpc>
                <a:spcPct val="119000"/>
              </a:lnSpc>
            </a:pPr>
            <a:r>
              <a:rPr lang="ru" sz="2897" b="1" dirty="0">
                <a:solidFill>
                  <a:srgbClr val="DC7C41"/>
                </a:solidFill>
                <a:latin typeface="Arial"/>
              </a:rPr>
              <a:t>X </a:t>
            </a:r>
            <a:r>
              <a:rPr lang="ru" sz="2897" b="1" dirty="0">
                <a:latin typeface="Arial"/>
              </a:rPr>
              <a:t>не указаны заявленные показатели</a:t>
            </a:r>
          </a:p>
          <a:p>
            <a:pPr marL="535435" indent="-597926">
              <a:lnSpc>
                <a:spcPct val="119000"/>
              </a:lnSpc>
            </a:pPr>
            <a:r>
              <a:rPr lang="ru" sz="2897" b="1" dirty="0">
                <a:solidFill>
                  <a:srgbClr val="DC7C41"/>
                </a:solidFill>
                <a:latin typeface="Arial"/>
              </a:rPr>
              <a:t>X </a:t>
            </a:r>
            <a:r>
              <a:rPr lang="ru" sz="2897" b="1" dirty="0">
                <a:latin typeface="Arial"/>
              </a:rPr>
              <a:t>не указаны мероприятия, в рамках которых предполагаются траты</a:t>
            </a: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3D3C28DB-D3CA-4913-A17D-E845DED59897}"/>
              </a:ext>
            </a:extLst>
          </p:cNvPr>
          <p:cNvGrpSpPr/>
          <p:nvPr/>
        </p:nvGrpSpPr>
        <p:grpSpPr>
          <a:xfrm>
            <a:off x="357773" y="0"/>
            <a:ext cx="11704821" cy="1440803"/>
            <a:chOff x="357773" y="0"/>
            <a:chExt cx="11704821" cy="1440803"/>
          </a:xfrm>
        </p:grpSpPr>
        <p:sp>
          <p:nvSpPr>
            <p:cNvPr id="6" name="object 10">
              <a:extLst>
                <a:ext uri="{FF2B5EF4-FFF2-40B4-BE49-F238E27FC236}">
                  <a16:creationId xmlns:a16="http://schemas.microsoft.com/office/drawing/2014/main" id="{385AC104-5FFD-46A9-9883-CC0FE815E3F8}"/>
                </a:ext>
              </a:extLst>
            </p:cNvPr>
            <p:cNvSpPr/>
            <p:nvPr/>
          </p:nvSpPr>
          <p:spPr>
            <a:xfrm>
              <a:off x="357773" y="0"/>
              <a:ext cx="242547" cy="1440803"/>
            </a:xfrm>
            <a:custGeom>
              <a:avLst/>
              <a:gdLst/>
              <a:ahLst/>
              <a:cxnLst/>
              <a:rect l="l" t="t" r="r" b="b"/>
              <a:pathLst>
                <a:path w="252730" h="1272540">
                  <a:moveTo>
                    <a:pt x="252557" y="0"/>
                  </a:moveTo>
                  <a:lnTo>
                    <a:pt x="0" y="0"/>
                  </a:lnTo>
                  <a:lnTo>
                    <a:pt x="0" y="1272136"/>
                  </a:lnTo>
                  <a:lnTo>
                    <a:pt x="215351" y="1172174"/>
                  </a:lnTo>
                  <a:lnTo>
                    <a:pt x="249923" y="1128363"/>
                  </a:lnTo>
                  <a:lnTo>
                    <a:pt x="252557" y="1107626"/>
                  </a:lnTo>
                  <a:lnTo>
                    <a:pt x="252557" y="0"/>
                  </a:lnTo>
                  <a:close/>
                </a:path>
              </a:pathLst>
            </a:custGeom>
            <a:solidFill>
              <a:srgbClr val="E7C44A">
                <a:alpha val="62000"/>
              </a:srgbClr>
            </a:solidFill>
          </p:spPr>
          <p:txBody>
            <a:bodyPr wrap="square" lIns="0" tIns="0" rIns="0" bIns="0" rtlCol="0"/>
            <a:lstStyle/>
            <a:p>
              <a:endParaRPr sz="1630"/>
            </a:p>
          </p:txBody>
        </p:sp>
        <p:sp>
          <p:nvSpPr>
            <p:cNvPr id="7" name="object 20">
              <a:extLst>
                <a:ext uri="{FF2B5EF4-FFF2-40B4-BE49-F238E27FC236}">
                  <a16:creationId xmlns:a16="http://schemas.microsoft.com/office/drawing/2014/main" id="{817043F1-EA6C-4F7F-AEBE-DEF077AE56B0}"/>
                </a:ext>
              </a:extLst>
            </p:cNvPr>
            <p:cNvSpPr/>
            <p:nvPr/>
          </p:nvSpPr>
          <p:spPr>
            <a:xfrm>
              <a:off x="11605860" y="183718"/>
              <a:ext cx="456734" cy="598005"/>
            </a:xfrm>
            <a:prstGeom prst="rect">
              <a:avLst/>
            </a:prstGeom>
            <a:blipFill>
              <a:blip r:embed="rId2" cstate="print"/>
              <a:stretch>
                <a:fillRect l="-1" r="-360161" b="3358"/>
              </a:stretch>
            </a:blipFill>
          </p:spPr>
          <p:txBody>
            <a:bodyPr wrap="square" lIns="0" tIns="0" rIns="0" bIns="0" rtlCol="0"/>
            <a:lstStyle/>
            <a:p>
              <a:endParaRPr sz="1322"/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45940" y="718589"/>
            <a:ext cx="6756715" cy="532761"/>
          </a:xfrm>
          <a:prstGeom prst="rect">
            <a:avLst/>
          </a:prstGeom>
          <a:noFill/>
        </p:spPr>
        <p:txBody>
          <a:bodyPr wrap="none" lIns="0" tIns="0" rIns="0" bIns="0">
            <a:noAutofit/>
          </a:bodyPr>
          <a:lstStyle/>
          <a:p>
            <a:r>
              <a:rPr lang="ru" sz="4074" b="1">
                <a:solidFill>
                  <a:srgbClr val="45210A"/>
                </a:solidFill>
                <a:latin typeface="Arial"/>
              </a:rPr>
              <a:t>Обратная логика проекта</a:t>
            </a:r>
          </a:p>
        </p:txBody>
      </p: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741E91C3-79BB-463F-AE40-9DE54B5899A5}"/>
              </a:ext>
            </a:extLst>
          </p:cNvPr>
          <p:cNvGrpSpPr/>
          <p:nvPr/>
        </p:nvGrpSpPr>
        <p:grpSpPr>
          <a:xfrm>
            <a:off x="357773" y="0"/>
            <a:ext cx="11704821" cy="1440803"/>
            <a:chOff x="357773" y="0"/>
            <a:chExt cx="11704821" cy="1440803"/>
          </a:xfrm>
        </p:grpSpPr>
        <p:sp>
          <p:nvSpPr>
            <p:cNvPr id="10" name="object 10">
              <a:extLst>
                <a:ext uri="{FF2B5EF4-FFF2-40B4-BE49-F238E27FC236}">
                  <a16:creationId xmlns:a16="http://schemas.microsoft.com/office/drawing/2014/main" id="{15FA6F8A-08F3-437D-8843-F7B95A9EA4AE}"/>
                </a:ext>
              </a:extLst>
            </p:cNvPr>
            <p:cNvSpPr/>
            <p:nvPr/>
          </p:nvSpPr>
          <p:spPr>
            <a:xfrm>
              <a:off x="357773" y="0"/>
              <a:ext cx="242547" cy="1440803"/>
            </a:xfrm>
            <a:custGeom>
              <a:avLst/>
              <a:gdLst/>
              <a:ahLst/>
              <a:cxnLst/>
              <a:rect l="l" t="t" r="r" b="b"/>
              <a:pathLst>
                <a:path w="252730" h="1272540">
                  <a:moveTo>
                    <a:pt x="252557" y="0"/>
                  </a:moveTo>
                  <a:lnTo>
                    <a:pt x="0" y="0"/>
                  </a:lnTo>
                  <a:lnTo>
                    <a:pt x="0" y="1272136"/>
                  </a:lnTo>
                  <a:lnTo>
                    <a:pt x="215351" y="1172174"/>
                  </a:lnTo>
                  <a:lnTo>
                    <a:pt x="249923" y="1128363"/>
                  </a:lnTo>
                  <a:lnTo>
                    <a:pt x="252557" y="1107626"/>
                  </a:lnTo>
                  <a:lnTo>
                    <a:pt x="252557" y="0"/>
                  </a:lnTo>
                  <a:close/>
                </a:path>
              </a:pathLst>
            </a:custGeom>
            <a:solidFill>
              <a:srgbClr val="E7C44A">
                <a:alpha val="62000"/>
              </a:srgbClr>
            </a:solidFill>
          </p:spPr>
          <p:txBody>
            <a:bodyPr wrap="square" lIns="0" tIns="0" rIns="0" bIns="0" rtlCol="0"/>
            <a:lstStyle/>
            <a:p>
              <a:endParaRPr sz="1630"/>
            </a:p>
          </p:txBody>
        </p:sp>
        <p:sp>
          <p:nvSpPr>
            <p:cNvPr id="11" name="object 20">
              <a:extLst>
                <a:ext uri="{FF2B5EF4-FFF2-40B4-BE49-F238E27FC236}">
                  <a16:creationId xmlns:a16="http://schemas.microsoft.com/office/drawing/2014/main" id="{59576AA2-5A4D-4BCD-B20C-93A55D22CB28}"/>
                </a:ext>
              </a:extLst>
            </p:cNvPr>
            <p:cNvSpPr/>
            <p:nvPr/>
          </p:nvSpPr>
          <p:spPr>
            <a:xfrm>
              <a:off x="11605860" y="183718"/>
              <a:ext cx="456734" cy="598005"/>
            </a:xfrm>
            <a:prstGeom prst="rect">
              <a:avLst/>
            </a:prstGeom>
            <a:blipFill>
              <a:blip r:embed="rId2" cstate="print"/>
              <a:stretch>
                <a:fillRect l="-1" r="-360161" b="3358"/>
              </a:stretch>
            </a:blipFill>
          </p:spPr>
          <p:txBody>
            <a:bodyPr wrap="square" lIns="0" tIns="0" rIns="0" bIns="0" rtlCol="0"/>
            <a:lstStyle/>
            <a:p>
              <a:endParaRPr sz="1322"/>
            </a:p>
          </p:txBody>
        </p:sp>
      </p:grp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EEE9666-E0BD-4628-AC46-F85A679D39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5048" y="1822807"/>
            <a:ext cx="8501904" cy="43166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382" y="3477429"/>
            <a:ext cx="477446" cy="48020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382" y="4413002"/>
            <a:ext cx="477446" cy="48020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382" y="5345815"/>
            <a:ext cx="477446" cy="48020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26398" y="804803"/>
            <a:ext cx="5759707" cy="256662"/>
          </a:xfrm>
          <a:prstGeom prst="rect">
            <a:avLst/>
          </a:prstGeom>
          <a:noFill/>
        </p:spPr>
        <p:txBody>
          <a:bodyPr wrap="none" lIns="0" tIns="0" rIns="0" bIns="0">
            <a:noAutofit/>
          </a:bodyPr>
          <a:lstStyle/>
          <a:p>
            <a:r>
              <a:rPr lang="ru" sz="1901" dirty="0">
                <a:latin typeface="Arial"/>
              </a:rPr>
              <a:t>Предусмотреть собственный вклад, равный нулю.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473735" y="1389033"/>
            <a:ext cx="10178150" cy="1947140"/>
          </a:xfrm>
          <a:prstGeom prst="rect">
            <a:avLst/>
          </a:prstGeom>
          <a:noFill/>
        </p:spPr>
        <p:txBody>
          <a:bodyPr wrap="none" lIns="0" tIns="0" rIns="0" bIns="0">
            <a:noAutofit/>
          </a:bodyPr>
          <a:lstStyle/>
          <a:p>
            <a:r>
              <a:rPr lang="ru" sz="1901" dirty="0">
                <a:latin typeface="Arial"/>
              </a:rPr>
              <a:t>Подать, по сути, коммерческий проект.</a:t>
            </a:r>
          </a:p>
          <a:p>
            <a:endParaRPr lang="ru" sz="1901" dirty="0">
              <a:latin typeface="Arial"/>
            </a:endParaRPr>
          </a:p>
          <a:p>
            <a:r>
              <a:rPr lang="ru" sz="1901" dirty="0">
                <a:latin typeface="Arial"/>
              </a:rPr>
              <a:t>Подать «событийный» проект без описания социального эффекта.</a:t>
            </a:r>
          </a:p>
          <a:p>
            <a:endParaRPr lang="ru" sz="1901" dirty="0">
              <a:latin typeface="Arial"/>
            </a:endParaRPr>
          </a:p>
          <a:p>
            <a:r>
              <a:rPr lang="ru" sz="1901" dirty="0">
                <a:latin typeface="Arial"/>
              </a:rPr>
              <a:t>Предоставить заявку, содержание которой практически полностью совпадает с заявкой, </a:t>
            </a:r>
            <a:br>
              <a:rPr lang="ru" sz="1901" dirty="0">
                <a:latin typeface="Arial"/>
              </a:rPr>
            </a:br>
            <a:r>
              <a:rPr lang="ru" sz="1901" dirty="0">
                <a:latin typeface="Arial"/>
              </a:rPr>
              <a:t>поданной на предыдущий конкурс.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512372" y="3521827"/>
            <a:ext cx="6791873" cy="256662"/>
          </a:xfrm>
          <a:prstGeom prst="rect">
            <a:avLst/>
          </a:prstGeom>
          <a:noFill/>
        </p:spPr>
        <p:txBody>
          <a:bodyPr wrap="none" lIns="0" tIns="0" rIns="0" bIns="0">
            <a:noAutofit/>
          </a:bodyPr>
          <a:lstStyle/>
          <a:p>
            <a:r>
              <a:rPr lang="ru" sz="1901" dirty="0">
                <a:latin typeface="Arial"/>
              </a:rPr>
              <a:t>Не обеспечить информационную открытость организации.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473735" y="4333209"/>
            <a:ext cx="9449562" cy="560240"/>
          </a:xfrm>
          <a:prstGeom prst="rect">
            <a:avLst/>
          </a:prstGeom>
          <a:noFill/>
        </p:spPr>
        <p:txBody>
          <a:bodyPr wrap="none" lIns="0" tIns="0" rIns="0" bIns="0">
            <a:noAutofit/>
          </a:bodyPr>
          <a:lstStyle/>
          <a:p>
            <a:r>
              <a:rPr lang="ru" sz="1901" dirty="0">
                <a:latin typeface="Arial"/>
              </a:rPr>
              <a:t>Указать такие результаты проекта, которые не отвечают принципам измеримости </a:t>
            </a:r>
            <a:br>
              <a:rPr lang="ru" sz="1901" dirty="0">
                <a:latin typeface="Arial"/>
              </a:rPr>
            </a:br>
            <a:r>
              <a:rPr lang="ru" sz="1901" dirty="0">
                <a:latin typeface="Arial"/>
              </a:rPr>
              <a:t>и адекватности.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490293" y="5243944"/>
            <a:ext cx="10357537" cy="560240"/>
          </a:xfrm>
          <a:prstGeom prst="rect">
            <a:avLst/>
          </a:prstGeom>
          <a:noFill/>
        </p:spPr>
        <p:txBody>
          <a:bodyPr wrap="none" lIns="0" tIns="0" rIns="0" bIns="0">
            <a:noAutofit/>
          </a:bodyPr>
          <a:lstStyle/>
          <a:p>
            <a:r>
              <a:rPr lang="ru" sz="1901" dirty="0">
                <a:latin typeface="Arial"/>
              </a:rPr>
              <a:t>Не обеспечить связь между результатами мероприятий календарного плана и </a:t>
            </a:r>
            <a:br>
              <a:rPr lang="ru" sz="1901" dirty="0">
                <a:latin typeface="Arial"/>
              </a:rPr>
            </a:br>
            <a:r>
              <a:rPr lang="ru" sz="1901" dirty="0">
                <a:latin typeface="Arial"/>
              </a:rPr>
              <a:t>конечными результатами проекта.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123686" y="122721"/>
            <a:ext cx="8304244" cy="322897"/>
          </a:xfrm>
          <a:prstGeom prst="rect">
            <a:avLst/>
          </a:prstGeom>
          <a:noFill/>
        </p:spPr>
        <p:txBody>
          <a:bodyPr wrap="none" lIns="0" tIns="0" rIns="0" bIns="0">
            <a:noAutofit/>
          </a:bodyPr>
          <a:lstStyle/>
          <a:p>
            <a:r>
              <a:rPr lang="ru" sz="2264" b="1" dirty="0">
                <a:solidFill>
                  <a:srgbClr val="45210A"/>
                </a:solidFill>
                <a:latin typeface="Arial"/>
              </a:rPr>
              <a:t>Основные ошибки при написании социального проекта</a:t>
            </a: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56A95C91-D6CD-43FB-AF30-560A743785E6}"/>
              </a:ext>
            </a:extLst>
          </p:cNvPr>
          <p:cNvGrpSpPr/>
          <p:nvPr/>
        </p:nvGrpSpPr>
        <p:grpSpPr>
          <a:xfrm>
            <a:off x="357773" y="0"/>
            <a:ext cx="11704821" cy="1440803"/>
            <a:chOff x="357773" y="0"/>
            <a:chExt cx="11704821" cy="1440803"/>
          </a:xfrm>
        </p:grpSpPr>
        <p:sp>
          <p:nvSpPr>
            <p:cNvPr id="12" name="object 10">
              <a:extLst>
                <a:ext uri="{FF2B5EF4-FFF2-40B4-BE49-F238E27FC236}">
                  <a16:creationId xmlns:a16="http://schemas.microsoft.com/office/drawing/2014/main" id="{2EE67482-7FBD-4595-871C-085DC1F5C1C6}"/>
                </a:ext>
              </a:extLst>
            </p:cNvPr>
            <p:cNvSpPr/>
            <p:nvPr/>
          </p:nvSpPr>
          <p:spPr>
            <a:xfrm>
              <a:off x="357773" y="0"/>
              <a:ext cx="242547" cy="1440803"/>
            </a:xfrm>
            <a:custGeom>
              <a:avLst/>
              <a:gdLst/>
              <a:ahLst/>
              <a:cxnLst/>
              <a:rect l="l" t="t" r="r" b="b"/>
              <a:pathLst>
                <a:path w="252730" h="1272540">
                  <a:moveTo>
                    <a:pt x="252557" y="0"/>
                  </a:moveTo>
                  <a:lnTo>
                    <a:pt x="0" y="0"/>
                  </a:lnTo>
                  <a:lnTo>
                    <a:pt x="0" y="1272136"/>
                  </a:lnTo>
                  <a:lnTo>
                    <a:pt x="215351" y="1172174"/>
                  </a:lnTo>
                  <a:lnTo>
                    <a:pt x="249923" y="1128363"/>
                  </a:lnTo>
                  <a:lnTo>
                    <a:pt x="252557" y="1107626"/>
                  </a:lnTo>
                  <a:lnTo>
                    <a:pt x="252557" y="0"/>
                  </a:lnTo>
                  <a:close/>
                </a:path>
              </a:pathLst>
            </a:custGeom>
            <a:solidFill>
              <a:srgbClr val="E7C44A">
                <a:alpha val="62000"/>
              </a:srgbClr>
            </a:solidFill>
          </p:spPr>
          <p:txBody>
            <a:bodyPr wrap="square" lIns="0" tIns="0" rIns="0" bIns="0" rtlCol="0"/>
            <a:lstStyle/>
            <a:p>
              <a:endParaRPr sz="1630"/>
            </a:p>
          </p:txBody>
        </p:sp>
        <p:sp>
          <p:nvSpPr>
            <p:cNvPr id="13" name="object 20">
              <a:extLst>
                <a:ext uri="{FF2B5EF4-FFF2-40B4-BE49-F238E27FC236}">
                  <a16:creationId xmlns:a16="http://schemas.microsoft.com/office/drawing/2014/main" id="{BD99E81C-C2AE-4929-8DDB-B23DD84B290C}"/>
                </a:ext>
              </a:extLst>
            </p:cNvPr>
            <p:cNvSpPr/>
            <p:nvPr/>
          </p:nvSpPr>
          <p:spPr>
            <a:xfrm>
              <a:off x="11605860" y="183718"/>
              <a:ext cx="456734" cy="598005"/>
            </a:xfrm>
            <a:prstGeom prst="rect">
              <a:avLst/>
            </a:prstGeom>
            <a:blipFill>
              <a:blip r:embed="rId5" cstate="print"/>
              <a:stretch>
                <a:fillRect l="-1" r="-360161" b="3358"/>
              </a:stretch>
            </a:blipFill>
          </p:spPr>
          <p:txBody>
            <a:bodyPr wrap="square" lIns="0" tIns="0" rIns="0" bIns="0" rtlCol="0"/>
            <a:lstStyle/>
            <a:p>
              <a:endParaRPr sz="1322"/>
            </a:p>
          </p:txBody>
        </p:sp>
      </p:grp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4DA1716-BA56-4F2D-9F70-EE36259386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382" y="2529437"/>
            <a:ext cx="477446" cy="480206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C1969F41-8403-40BD-A73D-573766518B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779" y="761785"/>
            <a:ext cx="477446" cy="480206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A751EE39-CD62-4639-AAA5-3E9079416B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265" y="1379567"/>
            <a:ext cx="477446" cy="480206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FDE77B40-4739-4F70-BE7F-834B3509A1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382" y="1954502"/>
            <a:ext cx="477446" cy="480206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C347032-9362-A922-2850-6D1A211EFC6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2" name="object 3">
            <a:extLst>
              <a:ext uri="{FF2B5EF4-FFF2-40B4-BE49-F238E27FC236}">
                <a16:creationId xmlns:a16="http://schemas.microsoft.com/office/drawing/2014/main" id="{A81E01D6-06BA-4F76-86A6-6CB088306166}"/>
              </a:ext>
            </a:extLst>
          </p:cNvPr>
          <p:cNvSpPr/>
          <p:nvPr/>
        </p:nvSpPr>
        <p:spPr>
          <a:xfrm>
            <a:off x="10596076" y="6124480"/>
            <a:ext cx="1590432" cy="228599"/>
          </a:xfrm>
          <a:custGeom>
            <a:avLst/>
            <a:gdLst/>
            <a:ahLst/>
            <a:cxnLst/>
            <a:rect l="l" t="t" r="r" b="b"/>
            <a:pathLst>
              <a:path w="1758315" h="252729">
                <a:moveTo>
                  <a:pt x="1757908" y="0"/>
                </a:moveTo>
                <a:lnTo>
                  <a:pt x="164503" y="0"/>
                </a:lnTo>
                <a:lnTo>
                  <a:pt x="143767" y="2633"/>
                </a:lnTo>
                <a:lnTo>
                  <a:pt x="125374" y="10121"/>
                </a:lnTo>
                <a:lnTo>
                  <a:pt x="110410" y="21849"/>
                </a:lnTo>
                <a:lnTo>
                  <a:pt x="99961" y="37198"/>
                </a:lnTo>
                <a:lnTo>
                  <a:pt x="0" y="252552"/>
                </a:lnTo>
                <a:lnTo>
                  <a:pt x="1757908" y="252552"/>
                </a:lnTo>
                <a:lnTo>
                  <a:pt x="1757908" y="0"/>
                </a:lnTo>
                <a:close/>
              </a:path>
            </a:pathLst>
          </a:custGeom>
          <a:solidFill>
            <a:srgbClr val="E7C44A">
              <a:alpha val="62000"/>
            </a:srgbClr>
          </a:solidFill>
        </p:spPr>
        <p:txBody>
          <a:bodyPr wrap="square" lIns="0" tIns="0" rIns="0" bIns="0" rtlCol="0"/>
          <a:lstStyle/>
          <a:p>
            <a:endParaRPr sz="1628"/>
          </a:p>
        </p:txBody>
      </p:sp>
      <p:sp>
        <p:nvSpPr>
          <p:cNvPr id="3" name="object 5">
            <a:extLst>
              <a:ext uri="{FF2B5EF4-FFF2-40B4-BE49-F238E27FC236}">
                <a16:creationId xmlns:a16="http://schemas.microsoft.com/office/drawing/2014/main" id="{B8401E13-1B0C-4675-A481-3044F9FE20A8}"/>
              </a:ext>
            </a:extLst>
          </p:cNvPr>
          <p:cNvSpPr txBox="1">
            <a:spLocks/>
          </p:cNvSpPr>
          <p:nvPr/>
        </p:nvSpPr>
        <p:spPr>
          <a:xfrm>
            <a:off x="2310766" y="2400745"/>
            <a:ext cx="7875977" cy="701215"/>
          </a:xfrm>
          <a:prstGeom prst="rect">
            <a:avLst/>
          </a:prstGeom>
        </p:spPr>
        <p:txBody>
          <a:bodyPr vert="horz" wrap="square" lIns="0" tIns="12062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1488" algn="ctr">
              <a:spcBef>
                <a:spcPts val="95"/>
              </a:spcBef>
            </a:pPr>
            <a:r>
              <a:rPr lang="ru-RU" sz="4975" b="1" dirty="0">
                <a:solidFill>
                  <a:srgbClr val="45210A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Спасибо!</a:t>
            </a:r>
          </a:p>
        </p:txBody>
      </p:sp>
      <p:sp>
        <p:nvSpPr>
          <p:cNvPr id="5" name="object 7">
            <a:extLst>
              <a:ext uri="{FF2B5EF4-FFF2-40B4-BE49-F238E27FC236}">
                <a16:creationId xmlns:a16="http://schemas.microsoft.com/office/drawing/2014/main" id="{E2B5329C-C371-4EA3-B6F9-C861FC5650B1}"/>
              </a:ext>
            </a:extLst>
          </p:cNvPr>
          <p:cNvSpPr/>
          <p:nvPr/>
        </p:nvSpPr>
        <p:spPr>
          <a:xfrm>
            <a:off x="4814906" y="3421948"/>
            <a:ext cx="2563992" cy="0"/>
          </a:xfrm>
          <a:custGeom>
            <a:avLst/>
            <a:gdLst/>
            <a:ahLst/>
            <a:cxnLst/>
            <a:rect l="l" t="t" r="r" b="b"/>
            <a:pathLst>
              <a:path w="2834640">
                <a:moveTo>
                  <a:pt x="0" y="0"/>
                </a:moveTo>
                <a:lnTo>
                  <a:pt x="2834640" y="0"/>
                </a:lnTo>
              </a:path>
            </a:pathLst>
          </a:custGeom>
          <a:ln w="42735">
            <a:solidFill>
              <a:srgbClr val="E7C44A">
                <a:alpha val="62000"/>
              </a:srgbClr>
            </a:solidFill>
          </a:ln>
        </p:spPr>
        <p:txBody>
          <a:bodyPr wrap="square" lIns="0" tIns="0" rIns="0" bIns="0" rtlCol="0"/>
          <a:lstStyle/>
          <a:p>
            <a:endParaRPr sz="1628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3C2F885-9B33-44BD-8E38-ECCF0736EF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976" y="3756041"/>
            <a:ext cx="2799709" cy="2799709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CD941673-BE8D-48A4-8695-8C8B80348C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6955" y="3888509"/>
            <a:ext cx="2580103" cy="2580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31359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1344</TotalTime>
  <Words>1074</Words>
  <Application>Microsoft Office PowerPoint</Application>
  <PresentationFormat>Широкоэкранный</PresentationFormat>
  <Paragraphs>139</Paragraphs>
  <Slides>22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3" baseType="lpstr">
      <vt:lpstr>-apple-system</vt:lpstr>
      <vt:lpstr>Arial</vt:lpstr>
      <vt:lpstr>Calibri</vt:lpstr>
      <vt:lpstr>Calibri Light</vt:lpstr>
      <vt:lpstr>Lato</vt:lpstr>
      <vt:lpstr>Lato Black</vt:lpstr>
      <vt:lpstr>Lato Medium</vt:lpstr>
      <vt:lpstr>PT Sans</vt:lpstr>
      <vt:lpstr>Tahoma</vt:lpstr>
      <vt:lpstr>Wingdings</vt:lpstr>
      <vt:lpstr>Тема Office</vt:lpstr>
      <vt:lpstr>Презентация PowerPoint</vt:lpstr>
      <vt:lpstr>Примеры проектов-победителей Фонда президентских грантов (проекты с запрашиваемой суммой до 500 т.р.)</vt:lpstr>
      <vt:lpstr>Проекты-победители конкурс физически лиц Фонда поддержки гражданских инициатив Южного Урала</vt:lpstr>
      <vt:lpstr>Примеры проектов-победителей Фонда президентских грантов от Челябинской области, связанные с молодежью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Natalia Zavyalova</cp:lastModifiedBy>
  <cp:revision>37</cp:revision>
  <cp:lastPrinted>2022-08-30T05:48:31Z</cp:lastPrinted>
  <dcterms:created xsi:type="dcterms:W3CDTF">2022-03-28T05:41:48Z</dcterms:created>
  <dcterms:modified xsi:type="dcterms:W3CDTF">2025-05-15T13:14:14Z</dcterms:modified>
</cp:coreProperties>
</file>