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_rels/.rels" ContentType="application/vnd.openxmlformats-package.relationships+xml"/>
  <Override PartName="/ppt/_rels/presentation.xml.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2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_rels/slideLayout14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slideLayout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_rels/slide9.xml.rels" ContentType="application/vnd.openxmlformats-package.relationships+xml"/>
  <Override PartName="/ppt/slides/_rels/slide8.xml.rels" ContentType="application/vnd.openxmlformats-package.relationships+xml"/>
  <Override PartName="/ppt/slides/_rels/slide7.xml.rels" ContentType="application/vnd.openxmlformats-package.relationships+xml"/>
  <Override PartName="/ppt/slides/_rels/slide6.xml.rels" ContentType="application/vnd.openxmlformats-package.relationships+xml"/>
  <Override PartName="/ppt/slides/_rels/slide5.xml.rels" ContentType="application/vnd.openxmlformats-package.relationships+xml"/>
  <Override PartName="/ppt/slides/_rels/slide4.xml.rels" ContentType="application/vnd.openxmlformats-package.relationships+xml"/>
  <Override PartName="/ppt/slides/_rels/slide1.xml.rels" ContentType="application/vnd.openxmlformats-package.relationships+xml"/>
  <Override PartName="/ppt/slides/_rels/slide3.xml.rels" ContentType="application/vnd.openxmlformats-package.relationships+xml"/>
  <Override PartName="/ppt/slides/_rels/slide2.xml.rels" ContentType="application/vnd.openxmlformats-package.relationships+xml"/>
  <Override PartName="/ppt/slides/_rels/slide11.xml.rels" ContentType="application/vnd.openxmlformats-package.relationships+xml"/>
  <Override PartName="/ppt/slides/_rels/slide10.xml.rels" ContentType="application/vnd.openxmlformats-package.relationships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1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</p:sldIdLst>
  <p:sldSz cx="10080625" cy="567055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9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2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2000" cy="43884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3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4" name="PlaceHolder 5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 type="body"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 type="body"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 type="body"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0" name="PlaceHolder 6"/>
          <p:cNvSpPr>
            <a:spLocks noGrp="1"/>
          </p:cNvSpPr>
          <p:nvPr>
            <p:ph type="body"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1" name="PlaceHolder 7"/>
          <p:cNvSpPr>
            <a:spLocks noGrp="1"/>
          </p:cNvSpPr>
          <p:nvPr>
            <p:ph type="body"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4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2000" cy="43884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4" name="PlaceHolder 4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8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4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5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6" name="PlaceHolder 5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9" name="PlaceHolder 3"/>
          <p:cNvSpPr>
            <a:spLocks noGrp="1"/>
          </p:cNvSpPr>
          <p:nvPr>
            <p:ph type="body"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0" name="PlaceHolder 4"/>
          <p:cNvSpPr>
            <a:spLocks noGrp="1"/>
          </p:cNvSpPr>
          <p:nvPr>
            <p:ph type="body"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1" name="PlaceHolder 5"/>
          <p:cNvSpPr>
            <a:spLocks noGrp="1"/>
          </p:cNvSpPr>
          <p:nvPr>
            <p:ph type="body"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2" name="PlaceHolder 6"/>
          <p:cNvSpPr>
            <a:spLocks noGrp="1"/>
          </p:cNvSpPr>
          <p:nvPr>
            <p:ph type="body"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3" name="PlaceHolder 7"/>
          <p:cNvSpPr>
            <a:spLocks noGrp="1"/>
          </p:cNvSpPr>
          <p:nvPr>
            <p:ph type="body"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/>
          <p:cNvSpPr/>
          <p:nvPr/>
        </p:nvSpPr>
        <p:spPr>
          <a:xfrm>
            <a:off x="0" y="4320000"/>
            <a:ext cx="1978920" cy="1348920"/>
          </a:xfrm>
          <a:custGeom>
            <a:avLst/>
            <a:gdLst/>
            <a:ahLst/>
            <a:rect l="l" t="t" r="r" b="b"/>
            <a:pathLst>
              <a:path w="5501" h="3751">
                <a:moveTo>
                  <a:pt x="0" y="0"/>
                </a:moveTo>
                <a:lnTo>
                  <a:pt x="0" y="3750"/>
                </a:lnTo>
                <a:lnTo>
                  <a:pt x="5500" y="3750"/>
                </a:lnTo>
                <a:lnTo>
                  <a:pt x="0" y="0"/>
                </a:lnTo>
                <a:close/>
              </a:path>
            </a:pathLst>
          </a:custGeom>
          <a:solidFill>
            <a:srgbClr val="780373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" name="CustomShape 2"/>
          <p:cNvSpPr/>
          <p:nvPr/>
        </p:nvSpPr>
        <p:spPr>
          <a:xfrm>
            <a:off x="0" y="0"/>
            <a:ext cx="1078920" cy="3418920"/>
          </a:xfrm>
          <a:custGeom>
            <a:avLst/>
            <a:gdLst/>
            <a:ahLst/>
            <a:rect l="l" t="t" r="r" b="b"/>
            <a:pathLst>
              <a:path w="3001" h="9501">
                <a:moveTo>
                  <a:pt x="0" y="0"/>
                </a:moveTo>
                <a:lnTo>
                  <a:pt x="0" y="9500"/>
                </a:lnTo>
                <a:lnTo>
                  <a:pt x="30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10d0c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" name="CustomShape 3"/>
          <p:cNvSpPr/>
          <p:nvPr/>
        </p:nvSpPr>
        <p:spPr>
          <a:xfrm>
            <a:off x="7740000" y="0"/>
            <a:ext cx="2338920" cy="1618920"/>
          </a:xfrm>
          <a:custGeom>
            <a:avLst/>
            <a:gdLst/>
            <a:ahLst/>
            <a:rect l="l" t="t" r="r" b="b"/>
            <a:pathLst>
              <a:path w="6501" h="4501">
                <a:moveTo>
                  <a:pt x="6500" y="0"/>
                </a:moveTo>
                <a:lnTo>
                  <a:pt x="0" y="0"/>
                </a:lnTo>
                <a:lnTo>
                  <a:pt x="6500" y="4500"/>
                </a:lnTo>
                <a:lnTo>
                  <a:pt x="6500" y="0"/>
                </a:lnTo>
                <a:close/>
              </a:path>
            </a:pathLst>
          </a:custGeom>
          <a:solidFill>
            <a:srgbClr val="e8a202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" name="CustomShape 4"/>
          <p:cNvSpPr/>
          <p:nvPr/>
        </p:nvSpPr>
        <p:spPr>
          <a:xfrm>
            <a:off x="9000000" y="2520000"/>
            <a:ext cx="1078920" cy="3148920"/>
          </a:xfrm>
          <a:custGeom>
            <a:avLst/>
            <a:gdLst/>
            <a:ahLst/>
            <a:rect l="l" t="t" r="r" b="b"/>
            <a:pathLst>
              <a:path w="3001" h="8751">
                <a:moveTo>
                  <a:pt x="3000" y="8750"/>
                </a:moveTo>
                <a:lnTo>
                  <a:pt x="3000" y="0"/>
                </a:lnTo>
                <a:lnTo>
                  <a:pt x="0" y="8750"/>
                </a:lnTo>
                <a:lnTo>
                  <a:pt x="3000" y="8750"/>
                </a:lnTo>
                <a:close/>
              </a:path>
            </a:pathLst>
          </a:custGeom>
          <a:solidFill>
            <a:srgbClr val="168253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" name="PlaceHolder 5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5" name="PlaceHolder 6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CustomShape 1"/>
          <p:cNvSpPr/>
          <p:nvPr/>
        </p:nvSpPr>
        <p:spPr>
          <a:xfrm>
            <a:off x="0" y="4320000"/>
            <a:ext cx="1978920" cy="1348920"/>
          </a:xfrm>
          <a:custGeom>
            <a:avLst/>
            <a:gdLst/>
            <a:ahLst/>
            <a:rect l="l" t="t" r="r" b="b"/>
            <a:pathLst>
              <a:path w="5501" h="3751">
                <a:moveTo>
                  <a:pt x="0" y="0"/>
                </a:moveTo>
                <a:lnTo>
                  <a:pt x="0" y="3750"/>
                </a:lnTo>
                <a:lnTo>
                  <a:pt x="5500" y="3750"/>
                </a:lnTo>
                <a:lnTo>
                  <a:pt x="0" y="0"/>
                </a:lnTo>
                <a:close/>
              </a:path>
            </a:pathLst>
          </a:custGeom>
          <a:solidFill>
            <a:srgbClr val="780373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3" name="CustomShape 2"/>
          <p:cNvSpPr/>
          <p:nvPr/>
        </p:nvSpPr>
        <p:spPr>
          <a:xfrm>
            <a:off x="0" y="0"/>
            <a:ext cx="1078920" cy="3418920"/>
          </a:xfrm>
          <a:custGeom>
            <a:avLst/>
            <a:gdLst/>
            <a:ahLst/>
            <a:rect l="l" t="t" r="r" b="b"/>
            <a:pathLst>
              <a:path w="3001" h="9501">
                <a:moveTo>
                  <a:pt x="0" y="0"/>
                </a:moveTo>
                <a:lnTo>
                  <a:pt x="0" y="9500"/>
                </a:lnTo>
                <a:lnTo>
                  <a:pt x="30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10d0c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4" name="CustomShape 3"/>
          <p:cNvSpPr/>
          <p:nvPr/>
        </p:nvSpPr>
        <p:spPr>
          <a:xfrm>
            <a:off x="7740000" y="0"/>
            <a:ext cx="2338920" cy="1618920"/>
          </a:xfrm>
          <a:custGeom>
            <a:avLst/>
            <a:gdLst/>
            <a:ahLst/>
            <a:rect l="l" t="t" r="r" b="b"/>
            <a:pathLst>
              <a:path w="6501" h="4501">
                <a:moveTo>
                  <a:pt x="6500" y="0"/>
                </a:moveTo>
                <a:lnTo>
                  <a:pt x="0" y="0"/>
                </a:lnTo>
                <a:lnTo>
                  <a:pt x="6500" y="4500"/>
                </a:lnTo>
                <a:lnTo>
                  <a:pt x="6500" y="0"/>
                </a:lnTo>
                <a:close/>
              </a:path>
            </a:pathLst>
          </a:custGeom>
          <a:solidFill>
            <a:srgbClr val="e8a202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5" name="CustomShape 4"/>
          <p:cNvSpPr/>
          <p:nvPr/>
        </p:nvSpPr>
        <p:spPr>
          <a:xfrm>
            <a:off x="9000000" y="2520000"/>
            <a:ext cx="1078920" cy="3148920"/>
          </a:xfrm>
          <a:custGeom>
            <a:avLst/>
            <a:gdLst/>
            <a:ahLst/>
            <a:rect l="l" t="t" r="r" b="b"/>
            <a:pathLst>
              <a:path w="3001" h="8751">
                <a:moveTo>
                  <a:pt x="3000" y="8750"/>
                </a:moveTo>
                <a:lnTo>
                  <a:pt x="3000" y="0"/>
                </a:lnTo>
                <a:lnTo>
                  <a:pt x="0" y="8750"/>
                </a:lnTo>
                <a:lnTo>
                  <a:pt x="3000" y="8750"/>
                </a:lnTo>
                <a:close/>
              </a:path>
            </a:pathLst>
          </a:custGeom>
          <a:solidFill>
            <a:srgbClr val="168253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6" name="PlaceHolder 5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640" cy="12499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47" name="PlaceHolder 6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1640" cy="3288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Для правки структуры щёлкните мышью</a:t>
            </a:r>
            <a:endParaRPr b="0" lang="ru-RU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latin typeface="Arial"/>
              </a:rPr>
              <a:t>Второй уровень структуры</a:t>
            </a:r>
            <a:endParaRPr b="0" lang="ru-RU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Третий уровень структуры</a:t>
            </a:r>
            <a:endParaRPr b="0" lang="ru-RU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latin typeface="Arial"/>
              </a:rPr>
              <a:t>Четвёртый уровень структуры</a:t>
            </a:r>
            <a:endParaRPr b="0" lang="ru-RU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Пятый уровень структуры</a:t>
            </a:r>
            <a:endParaRPr b="0" lang="ru-RU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Шестой уровень структуры</a:t>
            </a:r>
            <a:endParaRPr b="0" lang="ru-RU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Седьмой уровень структуры</a:t>
            </a:r>
            <a:endParaRPr b="0" lang="ru-RU" sz="18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hyperlink" Target="mailto:info@lawcs.ru" TargetMode="External"/><Relationship Id="rId2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CustomShape 1"/>
          <p:cNvSpPr/>
          <p:nvPr/>
        </p:nvSpPr>
        <p:spPr>
          <a:xfrm>
            <a:off x="720000" y="360000"/>
            <a:ext cx="8638560" cy="898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5" name="CustomShape 2"/>
          <p:cNvSpPr/>
          <p:nvPr/>
        </p:nvSpPr>
        <p:spPr>
          <a:xfrm>
            <a:off x="720000" y="1440000"/>
            <a:ext cx="8638560" cy="3598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6" name="CustomShape 3"/>
          <p:cNvSpPr/>
          <p:nvPr/>
        </p:nvSpPr>
        <p:spPr>
          <a:xfrm>
            <a:off x="1080000" y="540000"/>
            <a:ext cx="7558920" cy="4385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ctr">
              <a:lnSpc>
                <a:spcPct val="115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Arial"/>
                <a:ea typeface="myfont"/>
              </a:rPr>
              <a:t>Взносы в некоммерческих организациях: 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15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Arial"/>
                <a:ea typeface="myfont"/>
              </a:rPr>
              <a:t>виды, цели, оформление, налоги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15000"/>
              </a:lnSpc>
            </a:pPr>
            <a:endParaRPr b="0" lang="ru-RU" sz="2400" spc="-1" strike="noStrike">
              <a:latin typeface="Arial"/>
            </a:endParaRPr>
          </a:p>
          <a:p>
            <a:pPr algn="ctr">
              <a:lnSpc>
                <a:spcPct val="115000"/>
              </a:lnSpc>
            </a:pPr>
            <a:endParaRPr b="0" lang="ru-RU" sz="2400" spc="-1" strike="noStrike">
              <a:latin typeface="Arial"/>
            </a:endParaRPr>
          </a:p>
          <a:p>
            <a:pPr algn="ctr">
              <a:lnSpc>
                <a:spcPct val="115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Arial"/>
                <a:ea typeface="myfont"/>
              </a:rPr>
              <a:t>Елена Макей, 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15000"/>
              </a:lnSpc>
            </a:pPr>
            <a:r>
              <a:rPr b="1" lang="ru-RU" sz="2400" spc="-1" strike="noStrike">
                <a:solidFill>
                  <a:srgbClr val="333333"/>
                </a:solidFill>
                <a:latin typeface="Arial"/>
                <a:ea typeface="DejaVu Sans"/>
              </a:rPr>
              <a:t>магистр частного права, 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15000"/>
              </a:lnSpc>
            </a:pPr>
            <a:r>
              <a:rPr b="1" lang="ru-RU" sz="2400" spc="-1" strike="noStrike">
                <a:solidFill>
                  <a:srgbClr val="333333"/>
                </a:solidFill>
                <a:latin typeface="Arial"/>
                <a:ea typeface="DejaVu Sans"/>
              </a:rPr>
              <a:t>член Ассоциации 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15000"/>
              </a:lnSpc>
            </a:pPr>
            <a:r>
              <a:rPr b="1" lang="ru-RU" sz="2400" spc="-1" strike="noStrike">
                <a:solidFill>
                  <a:srgbClr val="333333"/>
                </a:solidFill>
                <a:latin typeface="Arial"/>
                <a:ea typeface="DejaVu Sans"/>
              </a:rPr>
              <a:t>«Юристы за гражданское общество»,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15000"/>
              </a:lnSpc>
            </a:pPr>
            <a:r>
              <a:rPr b="1" lang="ru-RU" sz="2400" spc="-1" strike="noStrike">
                <a:solidFill>
                  <a:srgbClr val="333333"/>
                </a:solidFill>
                <a:latin typeface="Arial"/>
                <a:ea typeface="DejaVu Sans"/>
              </a:rPr>
              <a:t>юрист проекта «Правовая команда»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15000"/>
              </a:lnSpc>
            </a:pPr>
            <a:endParaRPr b="0" lang="ru-RU" sz="2400" spc="-1" strike="noStrike">
              <a:latin typeface="Arial"/>
            </a:endParaRPr>
          </a:p>
          <a:p>
            <a:pPr algn="ctr">
              <a:lnSpc>
                <a:spcPct val="115000"/>
              </a:lnSpc>
            </a:pPr>
            <a:r>
              <a:rPr b="1" lang="ru-RU" sz="2400" spc="-1" strike="noStrike">
                <a:solidFill>
                  <a:srgbClr val="333333"/>
                </a:solidFill>
                <a:latin typeface="Arial"/>
                <a:ea typeface="DejaVu Sans"/>
              </a:rPr>
              <a:t>2024 г.</a:t>
            </a: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CustomShape 1"/>
          <p:cNvSpPr/>
          <p:nvPr/>
        </p:nvSpPr>
        <p:spPr>
          <a:xfrm>
            <a:off x="936720" y="720000"/>
            <a:ext cx="8638560" cy="898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8" name="CustomShape 2"/>
          <p:cNvSpPr/>
          <p:nvPr/>
        </p:nvSpPr>
        <p:spPr>
          <a:xfrm>
            <a:off x="720000" y="1440000"/>
            <a:ext cx="8638560" cy="3598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9" name="CustomShape 3"/>
          <p:cNvSpPr/>
          <p:nvPr/>
        </p:nvSpPr>
        <p:spPr>
          <a:xfrm>
            <a:off x="504000" y="0"/>
            <a:ext cx="9071280" cy="945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ctr">
              <a:lnSpc>
                <a:spcPct val="115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  <a:ea typeface="PingFang SC"/>
              </a:rPr>
              <a:t>Понятие и виды взносов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90" name="CustomShape 4"/>
          <p:cNvSpPr/>
          <p:nvPr/>
        </p:nvSpPr>
        <p:spPr>
          <a:xfrm>
            <a:off x="504000" y="130320"/>
            <a:ext cx="9071280" cy="5052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just">
              <a:lnSpc>
                <a:spcPct val="115000"/>
              </a:lnSpc>
            </a:pPr>
            <a:r>
              <a:rPr b="0" lang="ru-RU" sz="1400" spc="-1" strike="noStrike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1" lang="ru-RU" sz="1400" spc="-1" strike="noStrike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r>
              <a:rPr b="1" lang="ru-RU" sz="1400" spc="-1" strike="noStrike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r>
              <a:rPr b="1" lang="ru-RU" sz="1400" spc="-1" strike="noStrike">
                <a:solidFill>
                  <a:srgbClr val="000000"/>
                </a:solidFill>
                <a:latin typeface="Arial"/>
                <a:ea typeface="DejaVu Sans"/>
              </a:rPr>
              <a:t>Взносы</a:t>
            </a:r>
            <a:r>
              <a:rPr b="0" lang="ru-RU" sz="1400" spc="-1" strike="noStrike">
                <a:solidFill>
                  <a:srgbClr val="000000"/>
                </a:solidFill>
                <a:latin typeface="Arial"/>
                <a:ea typeface="DejaVu Sans"/>
              </a:rPr>
              <a:t> - источник формирования денежных средств и иного имущества некоммерческих организаций (НКО). </a:t>
            </a: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400" spc="-1" strike="noStrike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r>
              <a:rPr b="0" lang="ru-RU" sz="1400" spc="-1" strike="noStrike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r>
              <a:rPr b="0" lang="ru-RU" sz="1400" spc="-1" strike="noStrike">
                <a:solidFill>
                  <a:srgbClr val="000000"/>
                </a:solidFill>
                <a:latin typeface="Arial"/>
                <a:ea typeface="DejaVu Sans"/>
              </a:rPr>
              <a:t>Порядок регулярных поступлений от учредителей (участников, членов) определяется учредительными документами НКО. Взносы добровольны. </a:t>
            </a: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400" spc="-1" strike="noStrike">
                <a:solidFill>
                  <a:srgbClr val="000000"/>
                </a:solidFill>
                <a:latin typeface="Arial"/>
                <a:ea typeface="DejaVu Sans"/>
              </a:rPr>
              <a:t>(ст. 26 ФЗ "О некоммерческих организациях", ч.1 ст. 31 ФЗ «Об общественных объединениях»).</a:t>
            </a: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ctr">
              <a:lnSpc>
                <a:spcPct val="115000"/>
              </a:lnSpc>
            </a:pPr>
            <a:r>
              <a:rPr b="1" lang="ru-RU" sz="1400" spc="-1" strike="noStrike">
                <a:solidFill>
                  <a:srgbClr val="000000"/>
                </a:solidFill>
                <a:latin typeface="Arial"/>
                <a:ea typeface="DejaVu Sans"/>
              </a:rPr>
              <a:t>Виды взносов:  регулярные и единовременные </a:t>
            </a: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400" spc="-1" strike="noStrike">
                <a:solidFill>
                  <a:srgbClr val="000000"/>
                </a:solidFill>
                <a:latin typeface="Arial"/>
                <a:ea typeface="DejaVu Sans"/>
              </a:rPr>
              <a:t>-вступительные взносы членов (участников) общественного объединения, ассоциации ( союза)</a:t>
            </a: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400" spc="-1" strike="noStrike">
                <a:solidFill>
                  <a:srgbClr val="000000"/>
                </a:solidFill>
                <a:latin typeface="Arial"/>
                <a:ea typeface="DejaVu Sans"/>
              </a:rPr>
              <a:t>- периодические взносы членов (участников)</a:t>
            </a: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400" spc="-1" strike="noStrike">
                <a:solidFill>
                  <a:srgbClr val="000000"/>
                </a:solidFill>
                <a:latin typeface="Arial"/>
                <a:ea typeface="DejaVu Sans"/>
              </a:rPr>
              <a:t>- взносы учредителя (ей)  (автономная некоммерческая организация (АНО), фонд, частное учреждение)</a:t>
            </a: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400" spc="-1" strike="noStrike">
                <a:solidFill>
                  <a:srgbClr val="000000"/>
                </a:solidFill>
                <a:latin typeface="Arial"/>
                <a:ea typeface="DejaVu Sans"/>
              </a:rPr>
              <a:t>- целевые — на определенные цели или мероприятия (проекты, программы)</a:t>
            </a: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400" spc="-1" strike="noStrike">
                <a:solidFill>
                  <a:srgbClr val="000000"/>
                </a:solidFill>
                <a:latin typeface="Arial"/>
                <a:ea typeface="DejaVu Sans"/>
              </a:rPr>
              <a:t>- дополнительные имущественные (в денежной и в натуральной форме, в форме имущественных прав)</a:t>
            </a: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400" spc="-1" strike="noStrike">
                <a:solidFill>
                  <a:srgbClr val="000000"/>
                </a:solidFill>
                <a:latin typeface="Arial"/>
                <a:ea typeface="DejaVu Sans"/>
              </a:rPr>
              <a:t>- дополнительные неимущественные (в форме неимущественных прав)</a:t>
            </a: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ctr">
              <a:lnSpc>
                <a:spcPct val="115000"/>
              </a:lnSpc>
            </a:pPr>
            <a:r>
              <a:rPr b="1" lang="ru-RU" sz="1400" spc="-1" strike="noStrike">
                <a:solidFill>
                  <a:srgbClr val="000000"/>
                </a:solidFill>
                <a:latin typeface="Arial"/>
                <a:ea typeface="DejaVu Sans"/>
              </a:rPr>
              <a:t>Что может быть внесено в качестве взноса</a:t>
            </a: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400" spc="-1" strike="noStrike">
                <a:solidFill>
                  <a:srgbClr val="111111"/>
                </a:solidFill>
                <a:latin typeface="Arial"/>
                <a:ea typeface="PingFang SC"/>
              </a:rPr>
              <a:t>	</a:t>
            </a:r>
            <a:r>
              <a:rPr b="0" lang="ru-RU" sz="1400" spc="-1" strike="noStrike">
                <a:solidFill>
                  <a:srgbClr val="111111"/>
                </a:solidFill>
                <a:latin typeface="Arial"/>
                <a:ea typeface="PingFang SC"/>
              </a:rPr>
              <a:t>   </a:t>
            </a:r>
            <a:r>
              <a:rPr b="0" lang="ru-RU" sz="1400" spc="-1" strike="noStrike">
                <a:solidFill>
                  <a:srgbClr val="111111"/>
                </a:solidFill>
                <a:latin typeface="Arial"/>
                <a:ea typeface="PingFang SC"/>
              </a:rPr>
              <a:t>	</a:t>
            </a:r>
            <a:r>
              <a:rPr b="0" lang="ru-RU" sz="1400" spc="-1" strike="noStrike">
                <a:solidFill>
                  <a:srgbClr val="111111"/>
                </a:solidFill>
                <a:latin typeface="Arial"/>
                <a:ea typeface="PingFang SC"/>
              </a:rPr>
              <a:t>Оплата взносов м</a:t>
            </a:r>
            <a:r>
              <a:rPr b="0" lang="ru-RU" sz="1400" spc="-1" strike="noStrike">
                <a:solidFill>
                  <a:srgbClr val="000000"/>
                </a:solidFill>
                <a:latin typeface="Arial"/>
                <a:ea typeface="PingFang SC"/>
              </a:rPr>
              <a:t>ожет осуществляться деньгами, иным имуществом, ценными бумагами,                                 </a:t>
            </a:r>
            <a:r>
              <a:rPr b="0" lang="ru-RU" sz="1400" spc="-1" strike="noStrike">
                <a:solidFill>
                  <a:srgbClr val="000000"/>
                </a:solidFill>
                <a:latin typeface="Arial"/>
                <a:ea typeface="DejaVu Sans"/>
              </a:rPr>
              <a:t>имущественными или неимущественными правами, имеющими денежную оценку. </a:t>
            </a:r>
            <a:endParaRPr b="0" lang="ru-RU" sz="1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CustomShape 1"/>
          <p:cNvSpPr/>
          <p:nvPr/>
        </p:nvSpPr>
        <p:spPr>
          <a:xfrm>
            <a:off x="936720" y="720000"/>
            <a:ext cx="8638560" cy="898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2" name="CustomShape 2"/>
          <p:cNvSpPr/>
          <p:nvPr/>
        </p:nvSpPr>
        <p:spPr>
          <a:xfrm>
            <a:off x="720000" y="721080"/>
            <a:ext cx="8638560" cy="3598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3" name="CustomShape 3"/>
          <p:cNvSpPr/>
          <p:nvPr/>
        </p:nvSpPr>
        <p:spPr>
          <a:xfrm>
            <a:off x="504000" y="0"/>
            <a:ext cx="9071280" cy="945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ctr">
              <a:lnSpc>
                <a:spcPct val="115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  <a:ea typeface="PingFang SC"/>
              </a:rPr>
              <a:t>Цели внесения  и расходования взносов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94" name="CustomShape 4"/>
          <p:cNvSpPr/>
          <p:nvPr/>
        </p:nvSpPr>
        <p:spPr>
          <a:xfrm>
            <a:off x="540000" y="-540000"/>
            <a:ext cx="9071280" cy="5052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just">
              <a:lnSpc>
                <a:spcPct val="115000"/>
              </a:lnSpc>
            </a:pPr>
            <a:r>
              <a:rPr b="0" lang="ru-RU" sz="1400" spc="-1" strike="noStrike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У</a:t>
            </a: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PingFang SC"/>
              </a:rPr>
              <a:t>ставные - благотворительные и иные общеполезные</a:t>
            </a: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8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PingFang SC"/>
              </a:rPr>
              <a:t>НКО могут создаваться для достижения социальных, благотворительных, культурных, образовательных, научных и управленческих целей, в целях охраны здоровья граждан, развития физической культуры и спорта, удовлетворения духовных и иных нематериальных потребностей граждан, защиты прав, законных интересов граждан и организаций, разрешения споров и конфликтов, оказания юридической помощи, а также в иных целях, направленных на достижение общественных благ (</a:t>
            </a: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п .2 ст. 2 ФЗ "О некоммерческих организациях").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1" lang="ru-RU" sz="1800" spc="-1" strike="noStrike">
                <a:solidFill>
                  <a:srgbClr val="000000"/>
                </a:solidFill>
                <a:latin typeface="Arial-BoldMT"/>
                <a:ea typeface="Arial-BoldMT"/>
              </a:rPr>
              <a:t>	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1" lang="ru-RU" sz="1800" spc="-1" strike="noStrike">
                <a:solidFill>
                  <a:srgbClr val="000000"/>
                </a:solidFill>
                <a:latin typeface="Arial-BoldMT"/>
                <a:ea typeface="Arial-BoldMT"/>
              </a:rPr>
              <a:t>	</a:t>
            </a: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Цели благотворительной и добровольческой (волонтерской) деятельности: 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26 целей </a:t>
            </a:r>
            <a:r>
              <a:rPr b="0" lang="ru-RU" sz="1800" spc="-1" strike="noStrike">
                <a:solidFill>
                  <a:srgbClr val="000000"/>
                </a:solidFill>
                <a:latin typeface="Arial-BoldMT"/>
                <a:ea typeface="Arial-BoldMT"/>
              </a:rPr>
              <a:t>(п. 1 ст. 2 ФЗ "О благотворительной деятельности                                                            и добровольчестве (волонтерстве)").</a:t>
            </a: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CustomShape 1"/>
          <p:cNvSpPr/>
          <p:nvPr/>
        </p:nvSpPr>
        <p:spPr>
          <a:xfrm>
            <a:off x="936720" y="720000"/>
            <a:ext cx="8638560" cy="898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6" name="CustomShape 2"/>
          <p:cNvSpPr/>
          <p:nvPr/>
        </p:nvSpPr>
        <p:spPr>
          <a:xfrm>
            <a:off x="720000" y="721080"/>
            <a:ext cx="8638560" cy="3598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7" name="CustomShape 3"/>
          <p:cNvSpPr/>
          <p:nvPr/>
        </p:nvSpPr>
        <p:spPr>
          <a:xfrm>
            <a:off x="504000" y="0"/>
            <a:ext cx="9071280" cy="945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PingFang SC"/>
              </a:rPr>
              <a:t>Обязанность по внесению взносов 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PingFang SC"/>
              </a:rPr>
              <a:t>в корпоративных НКО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98" name="CustomShape 4"/>
          <p:cNvSpPr/>
          <p:nvPr/>
        </p:nvSpPr>
        <p:spPr>
          <a:xfrm>
            <a:off x="540000" y="-912960"/>
            <a:ext cx="9071280" cy="5052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just">
              <a:lnSpc>
                <a:spcPct val="115000"/>
              </a:lnSpc>
            </a:pPr>
            <a:r>
              <a:rPr b="0" lang="ru-RU" sz="1400" spc="-1" strike="noStrike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endParaRPr b="0" lang="ru-RU" sz="20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1" lang="ru-RU" sz="1400" spc="-1" strike="noStrike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r>
              <a:rPr b="0" lang="ru-RU" sz="1600" spc="-1" strike="noStrike">
                <a:solidFill>
                  <a:srgbClr val="000000"/>
                </a:solidFill>
                <a:latin typeface="Arial"/>
                <a:ea typeface="Arial-BoldMT"/>
              </a:rPr>
              <a:t>Устав общественной организации, ассоциации (союза) должен </a:t>
            </a:r>
            <a:r>
              <a:rPr b="1" lang="ru-RU" sz="1600" spc="-1" strike="noStrike">
                <a:solidFill>
                  <a:srgbClr val="000000"/>
                </a:solidFill>
                <a:latin typeface="Arial"/>
                <a:ea typeface="Arial-BoldMT"/>
              </a:rPr>
              <a:t>содержать сведения об имущественных правах и обязанностях участника (члена) организации </a:t>
            </a:r>
            <a:r>
              <a:rPr b="0" lang="ru-RU" sz="1600" spc="-1" strike="noStrike">
                <a:solidFill>
                  <a:srgbClr val="000000"/>
                </a:solidFill>
                <a:latin typeface="Arial"/>
                <a:ea typeface="Arial-BoldMT"/>
              </a:rPr>
              <a:t>(п. 2 ст. 123. 5, п. 2 ст. 123.9 ГК РФ, аб. 5 п. 3 ст. 14 ФЗ "О некоммерческих организациях", п. 5 ст. 20 ФЗ «Об общественных объединениях»).</a:t>
            </a:r>
            <a:endParaRPr b="0" lang="ru-RU" sz="16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6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r>
              <a:rPr b="0" lang="ru-RU" sz="1600" spc="-1" strike="noStrike">
                <a:solidFill>
                  <a:srgbClr val="000000"/>
                </a:solidFill>
                <a:latin typeface="Arial"/>
                <a:ea typeface="Arial-BoldMT"/>
              </a:rPr>
              <a:t>К исключительной компетенции </a:t>
            </a:r>
            <a:r>
              <a:rPr b="1" lang="ru-RU" sz="1600" spc="-1" strike="noStrike">
                <a:solidFill>
                  <a:srgbClr val="000000"/>
                </a:solidFill>
                <a:latin typeface="Arial"/>
                <a:ea typeface="Arial-BoldMT"/>
              </a:rPr>
              <a:t>высшего органа общественной организации</a:t>
            </a:r>
            <a:r>
              <a:rPr b="0" lang="ru-RU" sz="1600" spc="-1" strike="noStrike">
                <a:solidFill>
                  <a:srgbClr val="000000"/>
                </a:solidFill>
                <a:latin typeface="Arial"/>
                <a:ea typeface="Arial-BoldMT"/>
              </a:rPr>
              <a:t> относится принятие решений о размере и порядке уплаты ее участниками (членами) членских и иных имущественных взносов (п. 1 ст. 123. 7 ГК РФ).</a:t>
            </a:r>
            <a:endParaRPr b="0" lang="ru-RU" sz="16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6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r>
              <a:rPr b="0" lang="ru-RU" sz="1600" spc="-1" strike="noStrike">
                <a:solidFill>
                  <a:srgbClr val="000000"/>
                </a:solidFill>
                <a:latin typeface="Arial"/>
                <a:ea typeface="Arial-BoldMT"/>
              </a:rPr>
              <a:t>Общественная организация обязана публиковать </a:t>
            </a:r>
            <a:r>
              <a:rPr b="1" lang="ru-RU" sz="1600" spc="-1" strike="noStrike">
                <a:solidFill>
                  <a:srgbClr val="000000"/>
                </a:solidFill>
                <a:latin typeface="Arial"/>
                <a:ea typeface="Arial-BoldMT"/>
              </a:rPr>
              <a:t>отчет об использовании своего имущества </a:t>
            </a:r>
            <a:r>
              <a:rPr b="0" lang="ru-RU" sz="1600" spc="-1" strike="noStrike">
                <a:solidFill>
                  <a:srgbClr val="000000"/>
                </a:solidFill>
                <a:latin typeface="Arial"/>
                <a:ea typeface="Arial-BoldMT"/>
              </a:rPr>
              <a:t>или обеспечивать доступность ознакомления с указанным отчетом ( ч. 1 ст. 29 ФЗ ФЗ «Об общественных объединениях»).</a:t>
            </a:r>
            <a:endParaRPr b="0" lang="ru-RU" sz="16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6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r>
              <a:rPr b="0" lang="ru-RU" sz="1600" spc="-1" strike="noStrike">
                <a:solidFill>
                  <a:srgbClr val="000000"/>
                </a:solidFill>
                <a:latin typeface="Arial"/>
                <a:ea typeface="Arial-BoldMT"/>
              </a:rPr>
              <a:t>К исключительной компетенции  </a:t>
            </a:r>
            <a:r>
              <a:rPr b="1" lang="ru-RU" sz="1600" spc="-1" strike="noStrike">
                <a:solidFill>
                  <a:srgbClr val="000000"/>
                </a:solidFill>
                <a:latin typeface="Arial"/>
                <a:ea typeface="Arial-BoldMT"/>
              </a:rPr>
              <a:t>общего собрания членов ассоциации (союза)</a:t>
            </a:r>
            <a:r>
              <a:rPr b="0" lang="ru-RU" sz="1600" spc="-1" strike="noStrike">
                <a:solidFill>
                  <a:srgbClr val="000000"/>
                </a:solidFill>
                <a:latin typeface="Arial"/>
                <a:ea typeface="Arial-BoldMT"/>
              </a:rPr>
              <a:t> относится принятие решений о порядке определения размера и способа уплаты членских взносов, о дополнительных имущественных взносах членов ассоциации (союза) в ее имущество (п. 1 ст. 123.10 ГК РФ).</a:t>
            </a:r>
            <a:endParaRPr b="0" lang="ru-RU" sz="16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CustomShape 1"/>
          <p:cNvSpPr/>
          <p:nvPr/>
        </p:nvSpPr>
        <p:spPr>
          <a:xfrm>
            <a:off x="936720" y="720000"/>
            <a:ext cx="8638560" cy="898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0" name="CustomShape 2"/>
          <p:cNvSpPr/>
          <p:nvPr/>
        </p:nvSpPr>
        <p:spPr>
          <a:xfrm>
            <a:off x="720000" y="721080"/>
            <a:ext cx="8638560" cy="3598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1" name="CustomShape 3"/>
          <p:cNvSpPr/>
          <p:nvPr/>
        </p:nvSpPr>
        <p:spPr>
          <a:xfrm>
            <a:off x="504000" y="0"/>
            <a:ext cx="9071280" cy="945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PingFang SC"/>
              </a:rPr>
              <a:t>Обязанность по внесению взносов 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PingFang SC"/>
              </a:rPr>
              <a:t>в корпоративных НКО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02" name="CustomShape 4"/>
          <p:cNvSpPr/>
          <p:nvPr/>
        </p:nvSpPr>
        <p:spPr>
          <a:xfrm>
            <a:off x="540000" y="-540000"/>
            <a:ext cx="9071280" cy="5052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just">
              <a:lnSpc>
                <a:spcPct val="115000"/>
              </a:lnSpc>
            </a:pPr>
            <a:r>
              <a:rPr b="0" lang="ru-RU" sz="1400" spc="-1" strike="noStrike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endParaRPr b="0" lang="ru-RU" sz="20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1" lang="ru-RU" sz="1400" spc="-1" strike="noStrike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Участник корпорации обязан участвовать в образовании имущества корпорации</a:t>
            </a: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 в необходимом размере в порядке, способом и в сроки, которые предусмотрены ГК РФ, другим законом или учредительным документом корпорации, решением общего собрания участников (членов) (п. 4 ст. 65.2, п. 2 ст. 65.3 ГК РФ).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Учредители, участники (члены) общественных организаций не сохраняют прав</a:t>
            </a: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 на переданное ими этим организациям в собственность имущество, в том числе на взносы (п. 2 ст. 6 ФЗ "О некоммерческих организациях").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Участник (член) общественной организации </a:t>
            </a: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обязан уплачивать предусмотренные ее уставом членские и иные имущественные взносы </a:t>
            </a: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(п. 2 ст. 123.6 ГК РФ).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Член ассоциации (союза) </a:t>
            </a: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обязан уплачивать предусмотренные уставом членские взносы</a:t>
            </a: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 и по решению высшего органа ассоциации (союза) вносить дополнительные имущественные взносы в имущество ассоциации (союза) 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(п. 2. ст. 123.10 ГК РФ).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CustomShape 1"/>
          <p:cNvSpPr/>
          <p:nvPr/>
        </p:nvSpPr>
        <p:spPr>
          <a:xfrm>
            <a:off x="936720" y="720000"/>
            <a:ext cx="8638560" cy="898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4" name="CustomShape 2"/>
          <p:cNvSpPr/>
          <p:nvPr/>
        </p:nvSpPr>
        <p:spPr>
          <a:xfrm>
            <a:off x="720000" y="721080"/>
            <a:ext cx="8638560" cy="3598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5" name="CustomShape 3"/>
          <p:cNvSpPr/>
          <p:nvPr/>
        </p:nvSpPr>
        <p:spPr>
          <a:xfrm>
            <a:off x="504000" y="0"/>
            <a:ext cx="9071280" cy="945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PingFang SC"/>
              </a:rPr>
              <a:t>Обязанность по внесению взносов 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PingFang SC"/>
              </a:rPr>
              <a:t>в унитарных НКО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06" name="CustomShape 4"/>
          <p:cNvSpPr/>
          <p:nvPr/>
        </p:nvSpPr>
        <p:spPr>
          <a:xfrm>
            <a:off x="540000" y="-540000"/>
            <a:ext cx="9071280" cy="5052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just">
              <a:lnSpc>
                <a:spcPct val="115000"/>
              </a:lnSpc>
            </a:pPr>
            <a:r>
              <a:rPr b="0" lang="ru-RU" sz="1400" spc="-1" strike="noStrike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DejaVu Sans"/>
              </a:rPr>
              <a:t>И</a:t>
            </a: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мущество фонда, включая взносы - имущество, переданное фонду его учредителями (учредителем)</a:t>
            </a: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, является собственностью фонда. 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Фонд использует имущество </a:t>
            </a: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для целей, определенных в его уставе. 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Ежегодно фонд </a:t>
            </a: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обязан опубликовывать отчеты</a:t>
            </a: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 об использовании своего имущества (ст. 123.18 ГК РФ, ст. 7  ФЗ "О некоммерческих организациях").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АНО создается на основе имущественных взносов учредителей - граждан и (или) юридических лиц в целях предоставления услуг. 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Имущество, переданное АНО ее учредителями (поступившее в виде взносов)</a:t>
            </a: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, является собственностью АНО. Учредители АНО не сохраняют права на указанное имущество (ст. 123.24 ГК РФ, аб. 2 п. 1 ст. 10  ФЗ "О некоммерческих организациях").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CustomShape 1"/>
          <p:cNvSpPr/>
          <p:nvPr/>
        </p:nvSpPr>
        <p:spPr>
          <a:xfrm>
            <a:off x="936720" y="720000"/>
            <a:ext cx="8638560" cy="898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8" name="CustomShape 2"/>
          <p:cNvSpPr/>
          <p:nvPr/>
        </p:nvSpPr>
        <p:spPr>
          <a:xfrm>
            <a:off x="720000" y="721080"/>
            <a:ext cx="8638560" cy="3598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9" name="CustomShape 3"/>
          <p:cNvSpPr/>
          <p:nvPr/>
        </p:nvSpPr>
        <p:spPr>
          <a:xfrm>
            <a:off x="504000" y="0"/>
            <a:ext cx="9071280" cy="945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PingFang SC"/>
              </a:rPr>
              <a:t>Обязанность по внесению взносов 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PingFang SC"/>
              </a:rPr>
              <a:t>в унитарных НКО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10" name="CustomShape 4"/>
          <p:cNvSpPr/>
          <p:nvPr/>
        </p:nvSpPr>
        <p:spPr>
          <a:xfrm>
            <a:off x="540000" y="-540000"/>
            <a:ext cx="9071280" cy="5052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just">
              <a:lnSpc>
                <a:spcPct val="115000"/>
              </a:lnSpc>
            </a:pPr>
            <a:r>
              <a:rPr b="0" lang="ru-RU" sz="1400" spc="-1" strike="noStrike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Учреждение создается собственником для осуществления управленческих, социально-культурных или иных функций некоммерческого характера: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- учредитель является собственником имущества созданного им учреждения; 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- частное учреждение полностью или частично финансируется собственником его имущества, вносящем взносы на ведение уставной деятельности и содержание учреждение;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- частное учреждение отвечает по своим обязательствам находящимися в его распоряжении денежными средствами (в том числе внесенными как взносы). 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При недостаточности указанных денежных средств субсидиарную ответственность по обязательствам частного учреждения несет собственник его имущества (ст. ст. 123.21,123.23 ГК РФ, ст. 9  ФЗ "О некоммерческих организациях").</a:t>
            </a: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CustomShape 1"/>
          <p:cNvSpPr/>
          <p:nvPr/>
        </p:nvSpPr>
        <p:spPr>
          <a:xfrm>
            <a:off x="936720" y="720000"/>
            <a:ext cx="8638560" cy="898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2" name="CustomShape 2"/>
          <p:cNvSpPr/>
          <p:nvPr/>
        </p:nvSpPr>
        <p:spPr>
          <a:xfrm>
            <a:off x="720000" y="721080"/>
            <a:ext cx="8638560" cy="3598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3" name="CustomShape 3"/>
          <p:cNvSpPr/>
          <p:nvPr/>
        </p:nvSpPr>
        <p:spPr>
          <a:xfrm>
            <a:off x="540000" y="0"/>
            <a:ext cx="9071280" cy="945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ctr">
              <a:lnSpc>
                <a:spcPct val="115000"/>
              </a:lnSpc>
            </a:pPr>
            <a:r>
              <a:rPr b="1" lang="ru-RU" sz="2600" spc="-1" strike="noStrike">
                <a:solidFill>
                  <a:srgbClr val="000000"/>
                </a:solidFill>
                <a:latin typeface="Arial"/>
                <a:ea typeface="PingFang SC"/>
              </a:rPr>
              <a:t>Как оформить поступление взносов</a:t>
            </a:r>
            <a:endParaRPr b="1" lang="ru-RU" sz="2600" spc="-1" strike="noStrike">
              <a:latin typeface="Arial"/>
            </a:endParaRPr>
          </a:p>
        </p:txBody>
      </p:sp>
      <p:sp>
        <p:nvSpPr>
          <p:cNvPr id="114" name="CustomShape 4"/>
          <p:cNvSpPr/>
          <p:nvPr/>
        </p:nvSpPr>
        <p:spPr>
          <a:xfrm>
            <a:off x="540000" y="-912960"/>
            <a:ext cx="9071280" cy="5052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just">
              <a:lnSpc>
                <a:spcPct val="115000"/>
              </a:lnSpc>
            </a:pPr>
            <a:r>
              <a:rPr b="0" lang="ru-RU" sz="1400" spc="-1" strike="noStrike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2200" spc="-1" strike="noStrike">
                <a:solidFill>
                  <a:srgbClr val="000000"/>
                </a:solidFill>
                <a:latin typeface="Arial"/>
                <a:ea typeface="PingFang SC"/>
              </a:rPr>
              <a:t>	</a:t>
            </a:r>
            <a:endParaRPr b="0" lang="ru-RU" sz="22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22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22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22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Arial-BoldMT"/>
              </a:rPr>
              <a:t>Оплата (внесение) взносов производится в порядке, предусмотренном решением высшего органа управления НКО либо учредителя (ей) НКО (п.3 ст. 29 ФЗ "О некоммерческих организациях"). </a:t>
            </a:r>
            <a:endParaRPr b="0" lang="ru-RU" sz="2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Arial-BoldMT"/>
              </a:rPr>
              <a:t>Взносы должны поступать на расчетный счет либо в кассу организации в соответствии с ПБУ и Учетной политикой НКО. </a:t>
            </a: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Arial-BoldMT"/>
              </a:rPr>
              <a:t>Возможно оформление через специально разработанные НКО унифицированные формы (квитанции) в бумажном виде. Либо в электронном виде посредством сайта, Q-кода. </a:t>
            </a:r>
            <a:endParaRPr b="0" lang="ru-RU" sz="2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r>
              <a:rPr b="1" lang="ru-RU" sz="24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r>
              <a:rPr b="1" lang="ru-RU" sz="24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r>
              <a:rPr b="1" lang="ru-RU" sz="2400" spc="-1" strike="noStrike">
                <a:solidFill>
                  <a:srgbClr val="000000"/>
                </a:solidFill>
                <a:latin typeface="Arial"/>
                <a:ea typeface="Arial-BoldMT"/>
              </a:rPr>
              <a:t>На счета физлиц перечислять взносы нельзя!</a:t>
            </a:r>
            <a:endParaRPr b="0" lang="ru-RU" sz="2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CustomShape 1"/>
          <p:cNvSpPr/>
          <p:nvPr/>
        </p:nvSpPr>
        <p:spPr>
          <a:xfrm>
            <a:off x="936720" y="720000"/>
            <a:ext cx="8638560" cy="898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6" name="CustomShape 2"/>
          <p:cNvSpPr/>
          <p:nvPr/>
        </p:nvSpPr>
        <p:spPr>
          <a:xfrm>
            <a:off x="720000" y="721080"/>
            <a:ext cx="8638560" cy="3598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7" name="CustomShape 3"/>
          <p:cNvSpPr/>
          <p:nvPr/>
        </p:nvSpPr>
        <p:spPr>
          <a:xfrm>
            <a:off x="540000" y="0"/>
            <a:ext cx="9071280" cy="945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2600" spc="-1" strike="noStrike">
                <a:solidFill>
                  <a:srgbClr val="000000"/>
                </a:solidFill>
                <a:latin typeface="Arial"/>
                <a:ea typeface="PingFang SC"/>
              </a:rPr>
              <a:t>Налогообложение взносов НКО</a:t>
            </a:r>
            <a:endParaRPr b="1" lang="ru-RU" sz="2600" spc="-1" strike="noStrike">
              <a:latin typeface="Arial"/>
            </a:endParaRPr>
          </a:p>
        </p:txBody>
      </p:sp>
      <p:sp>
        <p:nvSpPr>
          <p:cNvPr id="118" name="CustomShape 4"/>
          <p:cNvSpPr/>
          <p:nvPr/>
        </p:nvSpPr>
        <p:spPr>
          <a:xfrm>
            <a:off x="540000" y="-912960"/>
            <a:ext cx="9071280" cy="5052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just">
              <a:lnSpc>
                <a:spcPct val="115000"/>
              </a:lnSpc>
            </a:pPr>
            <a:r>
              <a:rPr b="0" lang="ru-RU" sz="1400" spc="-1" strike="noStrike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2200" spc="-1" strike="noStrike">
                <a:solidFill>
                  <a:srgbClr val="000000"/>
                </a:solidFill>
                <a:latin typeface="Arial"/>
                <a:ea typeface="PingFang SC"/>
              </a:rPr>
              <a:t>	</a:t>
            </a:r>
            <a:endParaRPr b="0" lang="ru-RU" sz="22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ru-RU" sz="22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0" lang="ru-RU" sz="15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endParaRPr b="0" lang="ru-RU" sz="15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ru-RU" sz="15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ru-RU" sz="15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ru-RU" sz="15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5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6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r>
              <a:rPr b="1" lang="ru-RU" sz="1600" spc="-1" strike="noStrike">
                <a:solidFill>
                  <a:srgbClr val="000000"/>
                </a:solidFill>
                <a:latin typeface="Arial"/>
                <a:ea typeface="Arial-BoldMT"/>
              </a:rPr>
              <a:t>При определении налоговой базы не учитываются целевые поступления. </a:t>
            </a:r>
            <a:endParaRPr b="0" lang="ru-RU" sz="16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6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r>
              <a:rPr b="0" lang="ru-RU" sz="1600" spc="-1" strike="noStrike">
                <a:solidFill>
                  <a:srgbClr val="000000"/>
                </a:solidFill>
                <a:latin typeface="Arial"/>
                <a:ea typeface="Arial-BoldMT"/>
              </a:rPr>
              <a:t>К ним относятся целевые поступления на содержание некоммерческих организаций и ведение ими уставной деятельности, поступившие безвозмездно от организаций и (или) физических лиц. При этом налогоплательщики - получатели указанных целевых поступлений обязаны вести раздельный учет доходов (расходов), полученных (понесенных) в рамках целевых поступлений (п. 2 ст. 251 НК РФ).</a:t>
            </a:r>
            <a:endParaRPr b="0" lang="ru-RU" sz="16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6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r>
              <a:rPr b="0" lang="ru-RU" sz="1600" spc="-1" strike="noStrike">
                <a:solidFill>
                  <a:srgbClr val="000000"/>
                </a:solidFill>
                <a:latin typeface="Arial"/>
                <a:ea typeface="Arial-BoldMT"/>
              </a:rPr>
              <a:t>Для подтверждения целевого характера взносов при их внесении необходимо, чтобы в назначении платежа в платежном поручении ли в кассовом ордере было указано: «членский взнос», «взнос учредителя», «взнос собственника», что будет соответствовать формулировке  пп. 1, пп. 7 п. 2 ст. 251 НК РФ:</a:t>
            </a:r>
            <a:endParaRPr b="0" lang="ru-RU" sz="16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6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r>
              <a:rPr b="0" lang="ru-RU" sz="1600" spc="-1" strike="noStrike">
                <a:solidFill>
                  <a:srgbClr val="000000"/>
                </a:solidFill>
                <a:latin typeface="Arial"/>
                <a:ea typeface="Arial-BoldMT"/>
              </a:rPr>
              <a:t>- пп. 1: к целевым поступлениям на содержание НКО и ведение ими уставной деятельности относятся осуществленные в соответствии законодательством Российской Федерации о некоммерческих организациях взносы учредителей (участников, членов).</a:t>
            </a:r>
            <a:endParaRPr b="0" lang="ru-RU" sz="16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6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r>
              <a:rPr b="0" lang="ru-RU" sz="1600" spc="-1" strike="noStrike">
                <a:solidFill>
                  <a:srgbClr val="000000"/>
                </a:solidFill>
                <a:latin typeface="Arial"/>
                <a:ea typeface="Arial-BoldMT"/>
              </a:rPr>
              <a:t>- пп.7: использованные по целевому назначению поступления от собственников созданным ими учреждениям.</a:t>
            </a:r>
            <a:endParaRPr b="0" lang="ru-RU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6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5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endParaRPr b="0" lang="ru-RU" sz="15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CustomShape 1"/>
          <p:cNvSpPr/>
          <p:nvPr/>
        </p:nvSpPr>
        <p:spPr>
          <a:xfrm>
            <a:off x="936720" y="720000"/>
            <a:ext cx="8638560" cy="898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20" name="CustomShape 2"/>
          <p:cNvSpPr/>
          <p:nvPr/>
        </p:nvSpPr>
        <p:spPr>
          <a:xfrm>
            <a:off x="720000" y="721080"/>
            <a:ext cx="8638560" cy="3598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21" name="CustomShape 3"/>
          <p:cNvSpPr/>
          <p:nvPr/>
        </p:nvSpPr>
        <p:spPr>
          <a:xfrm>
            <a:off x="540000" y="0"/>
            <a:ext cx="9071280" cy="945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2600" spc="-1" strike="noStrike">
                <a:solidFill>
                  <a:srgbClr val="000000"/>
                </a:solidFill>
                <a:latin typeface="Arial"/>
                <a:ea typeface="PingFang SC"/>
              </a:rPr>
              <a:t>Налогообложение взносов НКО</a:t>
            </a:r>
            <a:endParaRPr b="0" lang="ru-RU" sz="2600" spc="-1" strike="noStrike">
              <a:latin typeface="Arial"/>
            </a:endParaRPr>
          </a:p>
        </p:txBody>
      </p:sp>
      <p:sp>
        <p:nvSpPr>
          <p:cNvPr id="122" name="CustomShape 4"/>
          <p:cNvSpPr/>
          <p:nvPr/>
        </p:nvSpPr>
        <p:spPr>
          <a:xfrm>
            <a:off x="540000" y="-912960"/>
            <a:ext cx="9071280" cy="5052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just">
              <a:lnSpc>
                <a:spcPct val="115000"/>
              </a:lnSpc>
            </a:pPr>
            <a:r>
              <a:rPr b="0" lang="ru-RU" sz="1400" spc="-1" strike="noStrike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4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2200" spc="-1" strike="noStrike">
                <a:solidFill>
                  <a:srgbClr val="000000"/>
                </a:solidFill>
                <a:latin typeface="Arial"/>
                <a:ea typeface="PingFang SC"/>
              </a:rPr>
              <a:t>	</a:t>
            </a:r>
            <a:endParaRPr b="0" lang="ru-RU" sz="22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ru-RU" sz="22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0" lang="ru-RU" sz="15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endParaRPr b="0" lang="ru-RU" sz="15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ru-RU" sz="15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ru-RU" sz="15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ru-RU" sz="15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endParaRPr b="0" lang="ru-RU" sz="15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6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Использование взносов </a:t>
            </a:r>
            <a:r>
              <a:rPr b="0" lang="ru-RU" sz="1800" spc="-1" strike="noStrike">
                <a:solidFill>
                  <a:srgbClr val="111111"/>
                </a:solidFill>
                <a:latin typeface="Arial"/>
                <a:ea typeface="Arial-BoldMT"/>
              </a:rPr>
              <a:t>учредителей (участников, членов) </a:t>
            </a: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как средств целевого поступления может быть</a:t>
            </a: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 направлено </a:t>
            </a:r>
            <a:r>
              <a:rPr b="1" lang="ru-RU" sz="1800" spc="-1" strike="noStrike">
                <a:solidFill>
                  <a:srgbClr val="111111"/>
                </a:solidFill>
                <a:latin typeface="Arial"/>
                <a:ea typeface="Arial-BoldMT"/>
              </a:rPr>
              <a:t>на содержание  НКО и ведение уставной деятельности</a:t>
            </a:r>
            <a:r>
              <a:rPr b="0" lang="ru-RU" sz="1800" spc="-1" strike="noStrike">
                <a:solidFill>
                  <a:srgbClr val="111111"/>
                </a:solidFill>
                <a:latin typeface="Arial"/>
                <a:ea typeface="Arial-BoldMT"/>
              </a:rPr>
              <a:t> (оплата труда административно-управленческого персонала, начисления на заработную плату, плата за аренду помещений, коммунальные расходы и др.) (</a:t>
            </a:r>
            <a:r>
              <a:rPr b="0" lang="ru-RU" sz="1800" spc="-1" strike="noStrike">
                <a:solidFill>
                  <a:srgbClr val="333333"/>
                </a:solidFill>
                <a:latin typeface="Arial"/>
                <a:ea typeface="Arial-BoldMT"/>
              </a:rPr>
              <a:t>Письмо Минфина России от 09.08.2011 N 03-03-06/4/96).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Если под видом взносов поступает плата за услуги, взносы облагаются налогом на доходы при УСН либо налогом на прибыль организаций при ОСН. 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Также к таким правоотношениями применяются нормы </a:t>
            </a:r>
            <a:r>
              <a:rPr b="1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Закона РФ «О защите прав потребителей»: </a:t>
            </a: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НКО признается исполнителем услуги, а плательщик взноса — потребителем (заказчиком). 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Об этом свидетельствует недавняя судебная практика.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15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  <a:ea typeface="Arial-BoldMT"/>
              </a:rPr>
              <a:t>	</a:t>
            </a: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CustomShape 1"/>
          <p:cNvSpPr/>
          <p:nvPr/>
        </p:nvSpPr>
        <p:spPr>
          <a:xfrm>
            <a:off x="720000" y="360000"/>
            <a:ext cx="8638560" cy="898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24" name="CustomShape 2"/>
          <p:cNvSpPr/>
          <p:nvPr/>
        </p:nvSpPr>
        <p:spPr>
          <a:xfrm>
            <a:off x="720000" y="1440000"/>
            <a:ext cx="8638560" cy="3598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25" name="CustomShape 3"/>
          <p:cNvSpPr/>
          <p:nvPr/>
        </p:nvSpPr>
        <p:spPr>
          <a:xfrm>
            <a:off x="1805040" y="210240"/>
            <a:ext cx="5934600" cy="5460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ctr"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Calibri"/>
                <a:ea typeface="Arial"/>
              </a:rPr>
              <a:t>Спасибо за внимание!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200" spc="-1" strike="noStrike">
                <a:solidFill>
                  <a:srgbClr val="000000"/>
                </a:solidFill>
                <a:latin typeface="Arial"/>
                <a:ea typeface="Arial"/>
              </a:rPr>
              <a:t>Сайт Ассоциации 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200" spc="-1" strike="noStrike">
                <a:solidFill>
                  <a:srgbClr val="000000"/>
                </a:solidFill>
                <a:latin typeface="Arial"/>
                <a:ea typeface="Arial"/>
              </a:rPr>
              <a:t>«Юристы за гражданское общество»:</a:t>
            </a:r>
            <a:br/>
            <a:r>
              <a:rPr b="0" lang="en-US" sz="2200" spc="-1" strike="noStrike" u="sng">
                <a:solidFill>
                  <a:srgbClr val="000000"/>
                </a:solidFill>
                <a:uFillTx/>
                <a:latin typeface="Arial"/>
                <a:ea typeface="Arial"/>
              </a:rPr>
              <a:t>lawcs.ru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200" spc="-1" strike="noStrike">
                <a:solidFill>
                  <a:srgbClr val="000000"/>
                </a:solidFill>
                <a:latin typeface="Arial"/>
                <a:ea typeface="Arial"/>
              </a:rPr>
              <a:t>Подписаться на рассылку: </a:t>
            </a:r>
            <a:br/>
            <a:r>
              <a:rPr b="0" lang="en-US" sz="1800" spc="-1" strike="noStrike" u="sng">
                <a:solidFill>
                  <a:srgbClr val="0000ff"/>
                </a:solidFill>
                <a:uFillTx/>
                <a:latin typeface="Arial"/>
                <a:ea typeface="Arial"/>
                <a:hlinkClick r:id="rId1"/>
              </a:rPr>
              <a:t>info@lawcs.ru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15000"/>
              </a:lnSpc>
            </a:pPr>
            <a:r>
              <a:rPr b="1" lang="ru-RU" sz="2200" spc="-1" strike="noStrike">
                <a:solidFill>
                  <a:srgbClr val="000000"/>
                </a:solidFill>
                <a:latin typeface="Calibri"/>
                <a:ea typeface="Arial;sans-serif"/>
              </a:rPr>
              <a:t>Бесплатные консультации 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15000"/>
              </a:lnSpc>
            </a:pPr>
            <a:r>
              <a:rPr b="1" lang="ru-RU" sz="2200" spc="-1" strike="noStrike">
                <a:solidFill>
                  <a:srgbClr val="000000"/>
                </a:solidFill>
                <a:latin typeface="Calibri"/>
                <a:ea typeface="Arial;sans-serif"/>
              </a:rPr>
              <a:t>для НКО в Уральском регионе 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15000"/>
              </a:lnSpc>
            </a:pPr>
            <a:r>
              <a:rPr b="1" i="1" lang="ru-RU" sz="2200" spc="-1" strike="noStrike">
                <a:solidFill>
                  <a:srgbClr val="000000"/>
                </a:solidFill>
                <a:latin typeface="Calibri"/>
                <a:ea typeface="Arial;sans-serif"/>
              </a:rPr>
              <a:t>по проекту «Правовая команда»: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200" spc="-1" strike="noStrike">
                <a:solidFill>
                  <a:srgbClr val="000000"/>
                </a:solidFill>
                <a:latin typeface="Calibri"/>
                <a:ea typeface="Arial;sans-serif"/>
              </a:rPr>
              <a:t>+7-953-607-20-05, 8(343) 268-63-83</a:t>
            </a:r>
            <a:endParaRPr b="0" lang="ru-RU" sz="2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181</TotalTime>
  <Application>LibreOffice/7.0.3.1$MacOSX_X86_64 LibreOffice_project/d7547858d014d4cf69878db179d326fc3483e082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2024-05-11T23:22:40Z</dcterms:created>
  <dc:creator/>
  <dc:description/>
  <dc:language>ru-RU</dc:language>
  <cp:lastModifiedBy/>
  <dcterms:modified xsi:type="dcterms:W3CDTF">2024-05-16T17:49:54Z</dcterms:modified>
  <cp:revision>74</cp:revision>
  <dc:subject/>
  <dc:title>Focus</dc:title>
</cp:coreProperties>
</file>