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notesMasters/_rels/notesMaster1.xml.rels" ContentType="application/vnd.openxmlformats-package.relationships+xml"/>
  <Override PartName="/ppt/notesMasters/notesMaster1.xml" ContentType="application/vnd.openxmlformats-officedocument.presentationml.notesMaster+xml"/>
  <Override PartName="/ppt/slideMasters/_rels/slideMaster1.xml.rels" ContentType="application/vnd.openxmlformats-package.relationships+xml"/>
  <Override PartName="/ppt/slideMasters/slideMaster1.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slideLayouts/_rels/slideLayout12.xml.rels" ContentType="application/vnd.openxmlformats-package.relationships+xml"/>
  <Override PartName="/ppt/slideLayouts/_rels/slideLayout11.xml.rels" ContentType="application/vnd.openxmlformats-package.relationships+xml"/>
  <Override PartName="/ppt/slideLayouts/_rels/slideLayout10.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3.xml.rels" ContentType="application/vnd.openxmlformats-package.relationships+xml"/>
  <Override PartName="/ppt/slideLayouts/_rels/slideLayout9.xml.rels" ContentType="application/vnd.openxmlformats-package.relationships+xml"/>
  <Override PartName="/ppt/slideLayouts/_rels/slideLayout2.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_rels/presentation.xml.rels" ContentType="application/vnd.openxmlformats-package.relationships+xml"/>
  <Override PartName="/ppt/media/image1.jpeg" ContentType="image/jpeg"/>
  <Override PartName="/ppt/media/image2.jpeg" ContentType="image/jpeg"/>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11.xml.rels" ContentType="application/vnd.openxmlformats-package.relationships+xml"/>
  <Override PartName="/ppt/slides/_rels/slide10.xml.rels" ContentType="application/vnd.openxmlformats-package.relationships+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notesSlides/_rels/notesSlide1.xml.rels" ContentType="application/vnd.openxmlformats-package.relationships+xml"/>
  <Override PartName="/ppt/notesSlides/notesSlide1.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notesMasterIdLst>
    <p:notesMasterId r:id="rId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Lst>
  <p:sldSz cx="9144000" cy="5143500"/>
  <p:notesSz cx="10020300" cy="688816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
</Relationships>
</file>

<file path=ppt/notesMasters/_rels/notesMaster1.xml.rels><?xml version="1.0" encoding="UTF-8"?>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 name="PlaceHolder 1"/>
          <p:cNvSpPr>
            <a:spLocks noGrp="1"/>
          </p:cNvSpPr>
          <p:nvPr>
            <p:ph type="sldImg"/>
          </p:nvPr>
        </p:nvSpPr>
        <p:spPr>
          <a:xfrm>
            <a:off x="216000" y="812520"/>
            <a:ext cx="7127280" cy="4008960"/>
          </a:xfrm>
          <a:prstGeom prst="rect">
            <a:avLst/>
          </a:prstGeom>
        </p:spPr>
        <p:txBody>
          <a:bodyPr lIns="0" rIns="0" tIns="0" bIns="0" anchor="ctr">
            <a:noAutofit/>
          </a:bodyPr>
          <a:p>
            <a:pPr algn="ctr"/>
            <a:r>
              <a:rPr b="0" lang="ru-RU" sz="4400" spc="-1" strike="noStrike">
                <a:latin typeface="Arial"/>
              </a:rPr>
              <a:t>Для перемещения страницы щёлкните мышью</a:t>
            </a:r>
            <a:endParaRPr b="0" lang="ru-RU" sz="4400" spc="-1" strike="noStrike">
              <a:latin typeface="Arial"/>
            </a:endParaRPr>
          </a:p>
        </p:txBody>
      </p:sp>
      <p:sp>
        <p:nvSpPr>
          <p:cNvPr id="41" name="PlaceHolder 2"/>
          <p:cNvSpPr>
            <a:spLocks noGrp="1"/>
          </p:cNvSpPr>
          <p:nvPr>
            <p:ph type="body"/>
          </p:nvPr>
        </p:nvSpPr>
        <p:spPr>
          <a:xfrm>
            <a:off x="756000" y="5078520"/>
            <a:ext cx="6047640" cy="4811040"/>
          </a:xfrm>
          <a:prstGeom prst="rect">
            <a:avLst/>
          </a:prstGeom>
        </p:spPr>
        <p:txBody>
          <a:bodyPr lIns="0" rIns="0" tIns="0" bIns="0">
            <a:noAutofit/>
          </a:bodyPr>
          <a:p>
            <a:r>
              <a:rPr b="0" lang="ru-RU" sz="2000" spc="-1" strike="noStrike">
                <a:latin typeface="Arial"/>
              </a:rPr>
              <a:t>Для правки формата примечаний щёлкните мышью</a:t>
            </a:r>
            <a:endParaRPr b="0" lang="ru-RU" sz="2000" spc="-1" strike="noStrike">
              <a:latin typeface="Arial"/>
            </a:endParaRPr>
          </a:p>
        </p:txBody>
      </p:sp>
      <p:sp>
        <p:nvSpPr>
          <p:cNvPr id="42" name="PlaceHolder 3"/>
          <p:cNvSpPr>
            <a:spLocks noGrp="1"/>
          </p:cNvSpPr>
          <p:nvPr>
            <p:ph type="hdr"/>
          </p:nvPr>
        </p:nvSpPr>
        <p:spPr>
          <a:xfrm>
            <a:off x="0" y="0"/>
            <a:ext cx="3280680" cy="534240"/>
          </a:xfrm>
          <a:prstGeom prst="rect">
            <a:avLst/>
          </a:prstGeom>
        </p:spPr>
        <p:txBody>
          <a:bodyPr lIns="0" rIns="0" tIns="0" bIns="0">
            <a:noAutofit/>
          </a:bodyPr>
          <a:p>
            <a:r>
              <a:rPr b="0" lang="ru-RU" sz="1400" spc="-1" strike="noStrike">
                <a:latin typeface="Times New Roman"/>
              </a:rPr>
              <a:t>&lt;верхний колонтитул&gt;</a:t>
            </a:r>
            <a:endParaRPr b="0" lang="ru-RU" sz="1400" spc="-1" strike="noStrike">
              <a:latin typeface="Times New Roman"/>
            </a:endParaRPr>
          </a:p>
        </p:txBody>
      </p:sp>
      <p:sp>
        <p:nvSpPr>
          <p:cNvPr id="43" name="PlaceHolder 4"/>
          <p:cNvSpPr>
            <a:spLocks noGrp="1"/>
          </p:cNvSpPr>
          <p:nvPr>
            <p:ph type="dt"/>
          </p:nvPr>
        </p:nvSpPr>
        <p:spPr>
          <a:xfrm>
            <a:off x="4278960" y="0"/>
            <a:ext cx="3280680" cy="534240"/>
          </a:xfrm>
          <a:prstGeom prst="rect">
            <a:avLst/>
          </a:prstGeom>
        </p:spPr>
        <p:txBody>
          <a:bodyPr lIns="0" rIns="0" tIns="0" bIns="0">
            <a:noAutofit/>
          </a:bodyPr>
          <a:p>
            <a:pPr algn="r"/>
            <a:r>
              <a:rPr b="0" lang="ru-RU" sz="1400" spc="-1" strike="noStrike">
                <a:latin typeface="Times New Roman"/>
              </a:rPr>
              <a:t>&lt;дата/время&gt;</a:t>
            </a:r>
            <a:endParaRPr b="0" lang="ru-RU" sz="1400" spc="-1" strike="noStrike">
              <a:latin typeface="Times New Roman"/>
            </a:endParaRPr>
          </a:p>
        </p:txBody>
      </p:sp>
      <p:sp>
        <p:nvSpPr>
          <p:cNvPr id="44" name="PlaceHolder 5"/>
          <p:cNvSpPr>
            <a:spLocks noGrp="1"/>
          </p:cNvSpPr>
          <p:nvPr>
            <p:ph type="ftr"/>
          </p:nvPr>
        </p:nvSpPr>
        <p:spPr>
          <a:xfrm>
            <a:off x="0" y="10157400"/>
            <a:ext cx="3280680" cy="534240"/>
          </a:xfrm>
          <a:prstGeom prst="rect">
            <a:avLst/>
          </a:prstGeom>
        </p:spPr>
        <p:txBody>
          <a:bodyPr lIns="0" rIns="0" tIns="0" bIns="0" anchor="b">
            <a:noAutofit/>
          </a:bodyPr>
          <a:p>
            <a:r>
              <a:rPr b="0" lang="ru-RU" sz="1400" spc="-1" strike="noStrike">
                <a:latin typeface="Times New Roman"/>
              </a:rPr>
              <a:t>&lt;нижний колонтитул&gt;</a:t>
            </a:r>
            <a:endParaRPr b="0" lang="ru-RU" sz="1400" spc="-1" strike="noStrike">
              <a:latin typeface="Times New Roman"/>
            </a:endParaRPr>
          </a:p>
        </p:txBody>
      </p:sp>
      <p:sp>
        <p:nvSpPr>
          <p:cNvPr id="45" name="PlaceHolder 6"/>
          <p:cNvSpPr>
            <a:spLocks noGrp="1"/>
          </p:cNvSpPr>
          <p:nvPr>
            <p:ph type="sldNum"/>
          </p:nvPr>
        </p:nvSpPr>
        <p:spPr>
          <a:xfrm>
            <a:off x="4278960" y="10157400"/>
            <a:ext cx="3280680" cy="534240"/>
          </a:xfrm>
          <a:prstGeom prst="rect">
            <a:avLst/>
          </a:prstGeom>
        </p:spPr>
        <p:txBody>
          <a:bodyPr lIns="0" rIns="0" tIns="0" bIns="0" anchor="b">
            <a:noAutofit/>
          </a:bodyPr>
          <a:p>
            <a:pPr algn="r"/>
            <a:fld id="{80D32535-C570-440C-A084-3551B7BA14EC}" type="slidenum">
              <a:rPr b="0" lang="ru-RU" sz="1400" spc="-1" strike="noStrike">
                <a:latin typeface="Times New Roman"/>
              </a:rPr>
              <a:t>&lt;номер&gt;</a:t>
            </a:fld>
            <a:endParaRPr b="0" lang="ru-RU"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3" name="CustomShape 1"/>
          <p:cNvSpPr/>
          <p:nvPr/>
        </p:nvSpPr>
        <p:spPr>
          <a:xfrm>
            <a:off x="5670000" y="6543000"/>
            <a:ext cx="4327200" cy="333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b">
            <a:noAutofit/>
          </a:bodyPr>
          <a:p>
            <a:pPr algn="r">
              <a:lnSpc>
                <a:spcPct val="93000"/>
              </a:lnSpc>
              <a:tabLst>
                <a:tab algn="l" pos="0"/>
                <a:tab algn="l" pos="433080"/>
                <a:tab algn="l" pos="882360"/>
                <a:tab algn="l" pos="1331640"/>
                <a:tab algn="l" pos="1780920"/>
                <a:tab algn="l" pos="2230200"/>
                <a:tab algn="l" pos="2679480"/>
                <a:tab algn="l" pos="3128760"/>
                <a:tab algn="l" pos="3578040"/>
                <a:tab algn="l" pos="4027320"/>
                <a:tab algn="l" pos="4476600"/>
                <a:tab algn="l" pos="4925880"/>
                <a:tab algn="l" pos="5375160"/>
                <a:tab algn="l" pos="5824440"/>
                <a:tab algn="l" pos="6273720"/>
                <a:tab algn="l" pos="6723000"/>
                <a:tab algn="l" pos="7172280"/>
                <a:tab algn="l" pos="7621560"/>
                <a:tab algn="l" pos="8070840"/>
                <a:tab algn="l" pos="8519760"/>
                <a:tab algn="l" pos="8969040"/>
                <a:tab algn="l" pos="9418320"/>
                <a:tab algn="l" pos="9867600"/>
                <a:tab algn="l" pos="10316880"/>
                <a:tab algn="l" pos="10766160"/>
                <a:tab algn="l" pos="10767960"/>
                <a:tab algn="l" pos="10769400"/>
                <a:tab algn="l" pos="10770840"/>
                <a:tab algn="l" pos="10772640"/>
                <a:tab algn="l" pos="10774080"/>
                <a:tab algn="l" pos="10775880"/>
                <a:tab algn="l" pos="10777320"/>
                <a:tab algn="l" pos="10780560"/>
                <a:tab algn="l" pos="10782000"/>
              </a:tabLst>
            </a:pPr>
            <a:fld id="{FAF3CB3E-5712-4114-B96C-C17EEBC1F5D6}" type="slidenum">
              <a:rPr b="0" lang="ru-RU" sz="1400" spc="-1" strike="noStrike">
                <a:solidFill>
                  <a:srgbClr val="000000"/>
                </a:solidFill>
                <a:latin typeface="Times New Roman"/>
                <a:ea typeface="Tahoma"/>
              </a:rPr>
              <a:t>&lt;номер&gt;</a:t>
            </a:fld>
            <a:endParaRPr b="0" lang="ru-RU" sz="1400" spc="-1" strike="noStrike">
              <a:latin typeface="Arial"/>
            </a:endParaRPr>
          </a:p>
        </p:txBody>
      </p:sp>
      <p:sp>
        <p:nvSpPr>
          <p:cNvPr id="64" name="PlaceHolder 2"/>
          <p:cNvSpPr>
            <a:spLocks noGrp="1"/>
          </p:cNvSpPr>
          <p:nvPr>
            <p:ph type="sldImg"/>
          </p:nvPr>
        </p:nvSpPr>
        <p:spPr>
          <a:xfrm>
            <a:off x="1466640" y="523440"/>
            <a:ext cx="7083360" cy="2581200"/>
          </a:xfrm>
          <a:prstGeom prst="rect">
            <a:avLst/>
          </a:prstGeom>
        </p:spPr>
      </p:sp>
      <p:sp>
        <p:nvSpPr>
          <p:cNvPr id="65" name="PlaceHolder 3"/>
          <p:cNvSpPr>
            <a:spLocks noGrp="1"/>
          </p:cNvSpPr>
          <p:nvPr>
            <p:ph type="body"/>
          </p:nvPr>
        </p:nvSpPr>
        <p:spPr>
          <a:xfrm>
            <a:off x="1000800" y="3271680"/>
            <a:ext cx="8015760" cy="3098880"/>
          </a:xfrm>
          <a:prstGeom prst="rect">
            <a:avLst/>
          </a:prstGeom>
        </p:spPr>
        <p:txBody>
          <a:bodyPr lIns="0" rIns="0" tIns="0" bIns="0" anchor="ctr">
            <a:noAutofit/>
          </a:bodyPr>
          <a:p>
            <a:endParaRPr b="0" lang="ru-RU" sz="2000" spc="-1" strike="noStrike">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5" name="PlaceHolder 2"/>
          <p:cNvSpPr>
            <a:spLocks noGrp="1"/>
          </p:cNvSpPr>
          <p:nvPr>
            <p:ph type="subTitle"/>
          </p:nvPr>
        </p:nvSpPr>
        <p:spPr>
          <a:xfrm>
            <a:off x="457200" y="1203480"/>
            <a:ext cx="8229240" cy="2982960"/>
          </a:xfrm>
          <a:prstGeom prst="rect">
            <a:avLst/>
          </a:prstGeom>
        </p:spPr>
        <p:txBody>
          <a:bodyPr lIns="0" rIns="0" tIns="0" bIns="0" anchor="ctr">
            <a:noAutofit/>
          </a:bodyPr>
          <a:p>
            <a:pPr algn="ctr"/>
            <a:endParaRPr b="0" lang="ru-RU"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7" name="PlaceHolder 2"/>
          <p:cNvSpPr>
            <a:spLocks noGrp="1"/>
          </p:cNvSpPr>
          <p:nvPr>
            <p:ph type="body"/>
          </p:nvPr>
        </p:nvSpPr>
        <p:spPr>
          <a:xfrm>
            <a:off x="457200" y="1203480"/>
            <a:ext cx="8229240" cy="2982960"/>
          </a:xfrm>
          <a:prstGeom prst="rect">
            <a:avLst/>
          </a:prstGeom>
        </p:spPr>
        <p:txBody>
          <a:bodyPr lIns="0" rIns="0" tIns="0" bIns="0">
            <a:normAutofit/>
          </a:bodyPr>
          <a:p>
            <a:endParaRPr b="0" lang="ru-RU"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9" name="PlaceHolder 2"/>
          <p:cNvSpPr>
            <a:spLocks noGrp="1"/>
          </p:cNvSpPr>
          <p:nvPr>
            <p:ph type="body"/>
          </p:nvPr>
        </p:nvSpPr>
        <p:spPr>
          <a:xfrm>
            <a:off x="457200" y="1203480"/>
            <a:ext cx="4015800" cy="2982960"/>
          </a:xfrm>
          <a:prstGeom prst="rect">
            <a:avLst/>
          </a:prstGeom>
        </p:spPr>
        <p:txBody>
          <a:bodyPr lIns="0" rIns="0" tIns="0" bIns="0">
            <a:normAutofit/>
          </a:bodyPr>
          <a:p>
            <a:endParaRPr b="0" lang="ru-RU" sz="3200" spc="-1" strike="noStrike">
              <a:latin typeface="Arial"/>
            </a:endParaRPr>
          </a:p>
        </p:txBody>
      </p:sp>
      <p:sp>
        <p:nvSpPr>
          <p:cNvPr id="10" name="PlaceHolder 3"/>
          <p:cNvSpPr>
            <a:spLocks noGrp="1"/>
          </p:cNvSpPr>
          <p:nvPr>
            <p:ph type="body"/>
          </p:nvPr>
        </p:nvSpPr>
        <p:spPr>
          <a:xfrm>
            <a:off x="4674240" y="1203480"/>
            <a:ext cx="4015800" cy="2982960"/>
          </a:xfrm>
          <a:prstGeom prst="rect">
            <a:avLst/>
          </a:prstGeom>
        </p:spPr>
        <p:txBody>
          <a:bodyPr lIns="0" rIns="0" tIns="0" bIns="0">
            <a:normAutofit/>
          </a:bodyPr>
          <a:p>
            <a:endParaRPr b="0" lang="ru-RU"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2" name="PlaceHolder 1"/>
          <p:cNvSpPr>
            <a:spLocks noGrp="1"/>
          </p:cNvSpPr>
          <p:nvPr>
            <p:ph type="subTitle"/>
          </p:nvPr>
        </p:nvSpPr>
        <p:spPr>
          <a:xfrm>
            <a:off x="457200" y="205200"/>
            <a:ext cx="8229240" cy="3981240"/>
          </a:xfrm>
          <a:prstGeom prst="rect">
            <a:avLst/>
          </a:prstGeom>
        </p:spPr>
        <p:txBody>
          <a:bodyPr lIns="0" rIns="0" tIns="0" bIns="0" anchor="ctr">
            <a:noAutofit/>
          </a:bodyPr>
          <a:p>
            <a:pPr algn="ctr"/>
            <a:endParaRPr b="0" lang="ru-RU"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14" name="PlaceHolder 2"/>
          <p:cNvSpPr>
            <a:spLocks noGrp="1"/>
          </p:cNvSpPr>
          <p:nvPr>
            <p:ph type="body"/>
          </p:nvPr>
        </p:nvSpPr>
        <p:spPr>
          <a:xfrm>
            <a:off x="457200" y="1203480"/>
            <a:ext cx="4015800" cy="1422720"/>
          </a:xfrm>
          <a:prstGeom prst="rect">
            <a:avLst/>
          </a:prstGeom>
        </p:spPr>
        <p:txBody>
          <a:bodyPr lIns="0" rIns="0" tIns="0" bIns="0">
            <a:normAutofit/>
          </a:bodyPr>
          <a:p>
            <a:endParaRPr b="0" lang="ru-RU" sz="3200" spc="-1" strike="noStrike">
              <a:latin typeface="Arial"/>
            </a:endParaRPr>
          </a:p>
        </p:txBody>
      </p:sp>
      <p:sp>
        <p:nvSpPr>
          <p:cNvPr id="15" name="PlaceHolder 3"/>
          <p:cNvSpPr>
            <a:spLocks noGrp="1"/>
          </p:cNvSpPr>
          <p:nvPr>
            <p:ph type="body"/>
          </p:nvPr>
        </p:nvSpPr>
        <p:spPr>
          <a:xfrm>
            <a:off x="4674240" y="1203480"/>
            <a:ext cx="4015800" cy="2982960"/>
          </a:xfrm>
          <a:prstGeom prst="rect">
            <a:avLst/>
          </a:prstGeom>
        </p:spPr>
        <p:txBody>
          <a:bodyPr lIns="0" rIns="0" tIns="0" bIns="0">
            <a:normAutofit/>
          </a:bodyPr>
          <a:p>
            <a:endParaRPr b="0" lang="ru-RU" sz="3200" spc="-1" strike="noStrike">
              <a:latin typeface="Arial"/>
            </a:endParaRPr>
          </a:p>
        </p:txBody>
      </p:sp>
      <p:sp>
        <p:nvSpPr>
          <p:cNvPr id="16" name="PlaceHolder 4"/>
          <p:cNvSpPr>
            <a:spLocks noGrp="1"/>
          </p:cNvSpPr>
          <p:nvPr>
            <p:ph type="body"/>
          </p:nvPr>
        </p:nvSpPr>
        <p:spPr>
          <a:xfrm>
            <a:off x="457200" y="2761920"/>
            <a:ext cx="4015800" cy="1422720"/>
          </a:xfrm>
          <a:prstGeom prst="rect">
            <a:avLst/>
          </a:prstGeom>
        </p:spPr>
        <p:txBody>
          <a:bodyPr lIns="0" rIns="0" tIns="0" bIns="0">
            <a:normAutofit/>
          </a:bodyPr>
          <a:p>
            <a:endParaRPr b="0" lang="ru-RU"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18" name="PlaceHolder 2"/>
          <p:cNvSpPr>
            <a:spLocks noGrp="1"/>
          </p:cNvSpPr>
          <p:nvPr>
            <p:ph type="body"/>
          </p:nvPr>
        </p:nvSpPr>
        <p:spPr>
          <a:xfrm>
            <a:off x="457200" y="1203480"/>
            <a:ext cx="4015800" cy="2982960"/>
          </a:xfrm>
          <a:prstGeom prst="rect">
            <a:avLst/>
          </a:prstGeom>
        </p:spPr>
        <p:txBody>
          <a:bodyPr lIns="0" rIns="0" tIns="0" bIns="0">
            <a:normAutofit/>
          </a:bodyPr>
          <a:p>
            <a:endParaRPr b="0" lang="ru-RU" sz="3200" spc="-1" strike="noStrike">
              <a:latin typeface="Arial"/>
            </a:endParaRPr>
          </a:p>
        </p:txBody>
      </p:sp>
      <p:sp>
        <p:nvSpPr>
          <p:cNvPr id="19" name="PlaceHolder 3"/>
          <p:cNvSpPr>
            <a:spLocks noGrp="1"/>
          </p:cNvSpPr>
          <p:nvPr>
            <p:ph type="body"/>
          </p:nvPr>
        </p:nvSpPr>
        <p:spPr>
          <a:xfrm>
            <a:off x="4674240" y="1203480"/>
            <a:ext cx="4015800" cy="1422720"/>
          </a:xfrm>
          <a:prstGeom prst="rect">
            <a:avLst/>
          </a:prstGeom>
        </p:spPr>
        <p:txBody>
          <a:bodyPr lIns="0" rIns="0" tIns="0" bIns="0">
            <a:normAutofit/>
          </a:bodyPr>
          <a:p>
            <a:endParaRPr b="0" lang="ru-RU" sz="3200" spc="-1" strike="noStrike">
              <a:latin typeface="Arial"/>
            </a:endParaRPr>
          </a:p>
        </p:txBody>
      </p:sp>
      <p:sp>
        <p:nvSpPr>
          <p:cNvPr id="20" name="PlaceHolder 4"/>
          <p:cNvSpPr>
            <a:spLocks noGrp="1"/>
          </p:cNvSpPr>
          <p:nvPr>
            <p:ph type="body"/>
          </p:nvPr>
        </p:nvSpPr>
        <p:spPr>
          <a:xfrm>
            <a:off x="4674240" y="2761920"/>
            <a:ext cx="4015800" cy="1422720"/>
          </a:xfrm>
          <a:prstGeom prst="rect">
            <a:avLst/>
          </a:prstGeom>
        </p:spPr>
        <p:txBody>
          <a:bodyPr lIns="0" rIns="0" tIns="0" bIns="0">
            <a:normAutofit/>
          </a:bodyPr>
          <a:p>
            <a:endParaRPr b="0" lang="ru-RU"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22" name="PlaceHolder 2"/>
          <p:cNvSpPr>
            <a:spLocks noGrp="1"/>
          </p:cNvSpPr>
          <p:nvPr>
            <p:ph type="body"/>
          </p:nvPr>
        </p:nvSpPr>
        <p:spPr>
          <a:xfrm>
            <a:off x="457200" y="1203480"/>
            <a:ext cx="4015800" cy="1422720"/>
          </a:xfrm>
          <a:prstGeom prst="rect">
            <a:avLst/>
          </a:prstGeom>
        </p:spPr>
        <p:txBody>
          <a:bodyPr lIns="0" rIns="0" tIns="0" bIns="0">
            <a:normAutofit/>
          </a:bodyPr>
          <a:p>
            <a:endParaRPr b="0" lang="ru-RU" sz="3200" spc="-1" strike="noStrike">
              <a:latin typeface="Arial"/>
            </a:endParaRPr>
          </a:p>
        </p:txBody>
      </p:sp>
      <p:sp>
        <p:nvSpPr>
          <p:cNvPr id="23" name="PlaceHolder 3"/>
          <p:cNvSpPr>
            <a:spLocks noGrp="1"/>
          </p:cNvSpPr>
          <p:nvPr>
            <p:ph type="body"/>
          </p:nvPr>
        </p:nvSpPr>
        <p:spPr>
          <a:xfrm>
            <a:off x="4674240" y="1203480"/>
            <a:ext cx="4015800" cy="1422720"/>
          </a:xfrm>
          <a:prstGeom prst="rect">
            <a:avLst/>
          </a:prstGeom>
        </p:spPr>
        <p:txBody>
          <a:bodyPr lIns="0" rIns="0" tIns="0" bIns="0">
            <a:normAutofit/>
          </a:bodyPr>
          <a:p>
            <a:endParaRPr b="0" lang="ru-RU" sz="3200" spc="-1" strike="noStrike">
              <a:latin typeface="Arial"/>
            </a:endParaRPr>
          </a:p>
        </p:txBody>
      </p:sp>
      <p:sp>
        <p:nvSpPr>
          <p:cNvPr id="24" name="PlaceHolder 4"/>
          <p:cNvSpPr>
            <a:spLocks noGrp="1"/>
          </p:cNvSpPr>
          <p:nvPr>
            <p:ph type="body"/>
          </p:nvPr>
        </p:nvSpPr>
        <p:spPr>
          <a:xfrm>
            <a:off x="457200" y="2761920"/>
            <a:ext cx="8229240" cy="1422720"/>
          </a:xfrm>
          <a:prstGeom prst="rect">
            <a:avLst/>
          </a:prstGeom>
        </p:spPr>
        <p:txBody>
          <a:bodyPr lIns="0" rIns="0" tIns="0" bIns="0">
            <a:normAutofit/>
          </a:bodyPr>
          <a:p>
            <a:endParaRPr b="0" lang="ru-RU"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26" name="PlaceHolder 2"/>
          <p:cNvSpPr>
            <a:spLocks noGrp="1"/>
          </p:cNvSpPr>
          <p:nvPr>
            <p:ph type="body"/>
          </p:nvPr>
        </p:nvSpPr>
        <p:spPr>
          <a:xfrm>
            <a:off x="457200" y="1203480"/>
            <a:ext cx="8229240" cy="1422720"/>
          </a:xfrm>
          <a:prstGeom prst="rect">
            <a:avLst/>
          </a:prstGeom>
        </p:spPr>
        <p:txBody>
          <a:bodyPr lIns="0" rIns="0" tIns="0" bIns="0">
            <a:normAutofit/>
          </a:bodyPr>
          <a:p>
            <a:endParaRPr b="0" lang="ru-RU" sz="3200" spc="-1" strike="noStrike">
              <a:latin typeface="Arial"/>
            </a:endParaRPr>
          </a:p>
        </p:txBody>
      </p:sp>
      <p:sp>
        <p:nvSpPr>
          <p:cNvPr id="27" name="PlaceHolder 3"/>
          <p:cNvSpPr>
            <a:spLocks noGrp="1"/>
          </p:cNvSpPr>
          <p:nvPr>
            <p:ph type="body"/>
          </p:nvPr>
        </p:nvSpPr>
        <p:spPr>
          <a:xfrm>
            <a:off x="457200" y="2761920"/>
            <a:ext cx="8229240" cy="1422720"/>
          </a:xfrm>
          <a:prstGeom prst="rect">
            <a:avLst/>
          </a:prstGeom>
        </p:spPr>
        <p:txBody>
          <a:bodyPr lIns="0" rIns="0" tIns="0" bIns="0">
            <a:normAutofit/>
          </a:bodyPr>
          <a:p>
            <a:endParaRPr b="0" lang="ru-RU"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29" name="PlaceHolder 2"/>
          <p:cNvSpPr>
            <a:spLocks noGrp="1"/>
          </p:cNvSpPr>
          <p:nvPr>
            <p:ph type="body"/>
          </p:nvPr>
        </p:nvSpPr>
        <p:spPr>
          <a:xfrm>
            <a:off x="457200" y="1203480"/>
            <a:ext cx="4015800" cy="1422720"/>
          </a:xfrm>
          <a:prstGeom prst="rect">
            <a:avLst/>
          </a:prstGeom>
        </p:spPr>
        <p:txBody>
          <a:bodyPr lIns="0" rIns="0" tIns="0" bIns="0">
            <a:normAutofit/>
          </a:bodyPr>
          <a:p>
            <a:endParaRPr b="0" lang="ru-RU" sz="3200" spc="-1" strike="noStrike">
              <a:latin typeface="Arial"/>
            </a:endParaRPr>
          </a:p>
        </p:txBody>
      </p:sp>
      <p:sp>
        <p:nvSpPr>
          <p:cNvPr id="30" name="PlaceHolder 3"/>
          <p:cNvSpPr>
            <a:spLocks noGrp="1"/>
          </p:cNvSpPr>
          <p:nvPr>
            <p:ph type="body"/>
          </p:nvPr>
        </p:nvSpPr>
        <p:spPr>
          <a:xfrm>
            <a:off x="4674240" y="1203480"/>
            <a:ext cx="4015800" cy="1422720"/>
          </a:xfrm>
          <a:prstGeom prst="rect">
            <a:avLst/>
          </a:prstGeom>
        </p:spPr>
        <p:txBody>
          <a:bodyPr lIns="0" rIns="0" tIns="0" bIns="0">
            <a:normAutofit/>
          </a:bodyPr>
          <a:p>
            <a:endParaRPr b="0" lang="ru-RU" sz="3200" spc="-1" strike="noStrike">
              <a:latin typeface="Arial"/>
            </a:endParaRPr>
          </a:p>
        </p:txBody>
      </p:sp>
      <p:sp>
        <p:nvSpPr>
          <p:cNvPr id="31" name="PlaceHolder 4"/>
          <p:cNvSpPr>
            <a:spLocks noGrp="1"/>
          </p:cNvSpPr>
          <p:nvPr>
            <p:ph type="body"/>
          </p:nvPr>
        </p:nvSpPr>
        <p:spPr>
          <a:xfrm>
            <a:off x="457200" y="2761920"/>
            <a:ext cx="4015800" cy="1422720"/>
          </a:xfrm>
          <a:prstGeom prst="rect">
            <a:avLst/>
          </a:prstGeom>
        </p:spPr>
        <p:txBody>
          <a:bodyPr lIns="0" rIns="0" tIns="0" bIns="0">
            <a:normAutofit/>
          </a:bodyPr>
          <a:p>
            <a:endParaRPr b="0" lang="ru-RU" sz="3200" spc="-1" strike="noStrike">
              <a:latin typeface="Arial"/>
            </a:endParaRPr>
          </a:p>
        </p:txBody>
      </p:sp>
      <p:sp>
        <p:nvSpPr>
          <p:cNvPr id="32" name="PlaceHolder 5"/>
          <p:cNvSpPr>
            <a:spLocks noGrp="1"/>
          </p:cNvSpPr>
          <p:nvPr>
            <p:ph type="body"/>
          </p:nvPr>
        </p:nvSpPr>
        <p:spPr>
          <a:xfrm>
            <a:off x="4674240" y="2761920"/>
            <a:ext cx="4015800" cy="1422720"/>
          </a:xfrm>
          <a:prstGeom prst="rect">
            <a:avLst/>
          </a:prstGeom>
        </p:spPr>
        <p:txBody>
          <a:bodyPr lIns="0" rIns="0" tIns="0" bIns="0">
            <a:normAutofit/>
          </a:bodyPr>
          <a:p>
            <a:endParaRPr b="0" lang="ru-RU"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457200" y="9360"/>
            <a:ext cx="8229240" cy="1250280"/>
          </a:xfrm>
          <a:prstGeom prst="rect">
            <a:avLst/>
          </a:prstGeom>
        </p:spPr>
        <p:txBody>
          <a:bodyPr lIns="0" rIns="0" tIns="0" bIns="0" anchor="ctr">
            <a:noAutofit/>
          </a:bodyPr>
          <a:p>
            <a:pPr algn="ctr"/>
            <a:endParaRPr b="0" lang="ru-RU" sz="4400" spc="-1" strike="noStrike">
              <a:latin typeface="Arial"/>
            </a:endParaRPr>
          </a:p>
        </p:txBody>
      </p:sp>
      <p:sp>
        <p:nvSpPr>
          <p:cNvPr id="34" name="PlaceHolder 2"/>
          <p:cNvSpPr>
            <a:spLocks noGrp="1"/>
          </p:cNvSpPr>
          <p:nvPr>
            <p:ph type="body"/>
          </p:nvPr>
        </p:nvSpPr>
        <p:spPr>
          <a:xfrm>
            <a:off x="457200" y="1203480"/>
            <a:ext cx="2649600" cy="1422720"/>
          </a:xfrm>
          <a:prstGeom prst="rect">
            <a:avLst/>
          </a:prstGeom>
        </p:spPr>
        <p:txBody>
          <a:bodyPr lIns="0" rIns="0" tIns="0" bIns="0">
            <a:normAutofit fontScale="49000"/>
          </a:bodyPr>
          <a:p>
            <a:endParaRPr b="0" lang="ru-RU" sz="3200" spc="-1" strike="noStrike">
              <a:latin typeface="Arial"/>
            </a:endParaRPr>
          </a:p>
        </p:txBody>
      </p:sp>
      <p:sp>
        <p:nvSpPr>
          <p:cNvPr id="35" name="PlaceHolder 3"/>
          <p:cNvSpPr>
            <a:spLocks noGrp="1"/>
          </p:cNvSpPr>
          <p:nvPr>
            <p:ph type="body"/>
          </p:nvPr>
        </p:nvSpPr>
        <p:spPr>
          <a:xfrm>
            <a:off x="3239640" y="1203480"/>
            <a:ext cx="2649600" cy="1422720"/>
          </a:xfrm>
          <a:prstGeom prst="rect">
            <a:avLst/>
          </a:prstGeom>
        </p:spPr>
        <p:txBody>
          <a:bodyPr lIns="0" rIns="0" tIns="0" bIns="0">
            <a:normAutofit fontScale="49000"/>
          </a:bodyPr>
          <a:p>
            <a:endParaRPr b="0" lang="ru-RU" sz="3200" spc="-1" strike="noStrike">
              <a:latin typeface="Arial"/>
            </a:endParaRPr>
          </a:p>
        </p:txBody>
      </p:sp>
      <p:sp>
        <p:nvSpPr>
          <p:cNvPr id="36" name="PlaceHolder 4"/>
          <p:cNvSpPr>
            <a:spLocks noGrp="1"/>
          </p:cNvSpPr>
          <p:nvPr>
            <p:ph type="body"/>
          </p:nvPr>
        </p:nvSpPr>
        <p:spPr>
          <a:xfrm>
            <a:off x="6022080" y="1203480"/>
            <a:ext cx="2649600" cy="1422720"/>
          </a:xfrm>
          <a:prstGeom prst="rect">
            <a:avLst/>
          </a:prstGeom>
        </p:spPr>
        <p:txBody>
          <a:bodyPr lIns="0" rIns="0" tIns="0" bIns="0">
            <a:normAutofit fontScale="49000"/>
          </a:bodyPr>
          <a:p>
            <a:endParaRPr b="0" lang="ru-RU" sz="3200" spc="-1" strike="noStrike">
              <a:latin typeface="Arial"/>
            </a:endParaRPr>
          </a:p>
        </p:txBody>
      </p:sp>
      <p:sp>
        <p:nvSpPr>
          <p:cNvPr id="37" name="PlaceHolder 5"/>
          <p:cNvSpPr>
            <a:spLocks noGrp="1"/>
          </p:cNvSpPr>
          <p:nvPr>
            <p:ph type="body"/>
          </p:nvPr>
        </p:nvSpPr>
        <p:spPr>
          <a:xfrm>
            <a:off x="457200" y="2761920"/>
            <a:ext cx="2649600" cy="1422720"/>
          </a:xfrm>
          <a:prstGeom prst="rect">
            <a:avLst/>
          </a:prstGeom>
        </p:spPr>
        <p:txBody>
          <a:bodyPr lIns="0" rIns="0" tIns="0" bIns="0">
            <a:normAutofit fontScale="49000"/>
          </a:bodyPr>
          <a:p>
            <a:endParaRPr b="0" lang="ru-RU" sz="3200" spc="-1" strike="noStrike">
              <a:latin typeface="Arial"/>
            </a:endParaRPr>
          </a:p>
        </p:txBody>
      </p:sp>
      <p:sp>
        <p:nvSpPr>
          <p:cNvPr id="38" name="PlaceHolder 6"/>
          <p:cNvSpPr>
            <a:spLocks noGrp="1"/>
          </p:cNvSpPr>
          <p:nvPr>
            <p:ph type="body"/>
          </p:nvPr>
        </p:nvSpPr>
        <p:spPr>
          <a:xfrm>
            <a:off x="3239640" y="2761920"/>
            <a:ext cx="2649600" cy="1422720"/>
          </a:xfrm>
          <a:prstGeom prst="rect">
            <a:avLst/>
          </a:prstGeom>
        </p:spPr>
        <p:txBody>
          <a:bodyPr lIns="0" rIns="0" tIns="0" bIns="0">
            <a:normAutofit fontScale="49000"/>
          </a:bodyPr>
          <a:p>
            <a:endParaRPr b="0" lang="ru-RU" sz="3200" spc="-1" strike="noStrike">
              <a:latin typeface="Arial"/>
            </a:endParaRPr>
          </a:p>
        </p:txBody>
      </p:sp>
      <p:sp>
        <p:nvSpPr>
          <p:cNvPr id="39" name="PlaceHolder 7"/>
          <p:cNvSpPr>
            <a:spLocks noGrp="1"/>
          </p:cNvSpPr>
          <p:nvPr>
            <p:ph type="body"/>
          </p:nvPr>
        </p:nvSpPr>
        <p:spPr>
          <a:xfrm>
            <a:off x="6022080" y="2761920"/>
            <a:ext cx="2649600" cy="1422720"/>
          </a:xfrm>
          <a:prstGeom prst="rect">
            <a:avLst/>
          </a:prstGeom>
        </p:spPr>
        <p:txBody>
          <a:bodyPr lIns="0" rIns="0" tIns="0" bIns="0">
            <a:normAutofit fontScale="49000"/>
          </a:bodyPr>
          <a:p>
            <a:endParaRPr b="0" lang="ru-RU"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CustomShape 1"/>
          <p:cNvSpPr/>
          <p:nvPr/>
        </p:nvSpPr>
        <p:spPr>
          <a:xfrm>
            <a:off x="0" y="4898160"/>
            <a:ext cx="2114280" cy="1468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
        <p:nvSpPr>
          <p:cNvPr id="1" name="CustomShape 2"/>
          <p:cNvSpPr/>
          <p:nvPr/>
        </p:nvSpPr>
        <p:spPr>
          <a:xfrm>
            <a:off x="3128040" y="4898160"/>
            <a:ext cx="2883240" cy="1062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
        <p:nvSpPr>
          <p:cNvPr id="2" name="PlaceHolder 3"/>
          <p:cNvSpPr>
            <a:spLocks noGrp="1"/>
          </p:cNvSpPr>
          <p:nvPr>
            <p:ph type="title"/>
          </p:nvPr>
        </p:nvSpPr>
        <p:spPr>
          <a:xfrm>
            <a:off x="457200" y="205200"/>
            <a:ext cx="8229240" cy="858600"/>
          </a:xfrm>
          <a:prstGeom prst="rect">
            <a:avLst/>
          </a:prstGeom>
        </p:spPr>
        <p:txBody>
          <a:bodyPr lIns="0" rIns="0" tIns="0" bIns="0" anchor="ctr">
            <a:noAutofit/>
          </a:bodyPr>
          <a:p>
            <a:pPr algn="ctr"/>
            <a:r>
              <a:rPr b="0" lang="ru-RU" sz="4400" spc="-1" strike="noStrike">
                <a:latin typeface="Arial"/>
              </a:rPr>
              <a:t>Для правки текста заглавия щёлкните мышью</a:t>
            </a:r>
            <a:endParaRPr b="0" lang="ru-RU" sz="4400" spc="-1" strike="noStrike">
              <a:latin typeface="Arial"/>
            </a:endParaRPr>
          </a:p>
        </p:txBody>
      </p:sp>
      <p:sp>
        <p:nvSpPr>
          <p:cNvPr id="3" name="PlaceHolder 4"/>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ru-RU" sz="3200" spc="-1" strike="noStrike">
                <a:latin typeface="Arial"/>
              </a:rPr>
              <a:t>Для правки структуры щёлкните мышью</a:t>
            </a:r>
            <a:endParaRPr b="0" lang="ru-RU" sz="3200" spc="-1" strike="noStrike">
              <a:latin typeface="Arial"/>
            </a:endParaRPr>
          </a:p>
          <a:p>
            <a:pPr lvl="1" marL="864000" indent="-324000">
              <a:spcBef>
                <a:spcPts val="1134"/>
              </a:spcBef>
              <a:buClr>
                <a:srgbClr val="000000"/>
              </a:buClr>
              <a:buSzPct val="75000"/>
              <a:buFont typeface="Symbol" charset="2"/>
              <a:buChar char=""/>
            </a:pPr>
            <a:r>
              <a:rPr b="0" lang="ru-RU" sz="2800" spc="-1" strike="noStrike">
                <a:latin typeface="Arial"/>
              </a:rPr>
              <a:t>Второй уровень структуры</a:t>
            </a:r>
            <a:endParaRPr b="0" lang="ru-RU" sz="2800" spc="-1" strike="noStrike">
              <a:latin typeface="Arial"/>
            </a:endParaRPr>
          </a:p>
          <a:p>
            <a:pPr lvl="2" marL="1296000" indent="-288000">
              <a:spcBef>
                <a:spcPts val="850"/>
              </a:spcBef>
              <a:buClr>
                <a:srgbClr val="000000"/>
              </a:buClr>
              <a:buSzPct val="45000"/>
              <a:buFont typeface="Wingdings" charset="2"/>
              <a:buChar char=""/>
            </a:pPr>
            <a:r>
              <a:rPr b="0" lang="ru-RU" sz="2400" spc="-1" strike="noStrike">
                <a:latin typeface="Arial"/>
              </a:rPr>
              <a:t>Третий уровень структуры</a:t>
            </a:r>
            <a:endParaRPr b="0" lang="ru-RU" sz="2400" spc="-1" strike="noStrike">
              <a:latin typeface="Arial"/>
            </a:endParaRPr>
          </a:p>
          <a:p>
            <a:pPr lvl="3" marL="1728000" indent="-216000">
              <a:spcBef>
                <a:spcPts val="567"/>
              </a:spcBef>
              <a:buClr>
                <a:srgbClr val="000000"/>
              </a:buClr>
              <a:buSzPct val="75000"/>
              <a:buFont typeface="Symbol" charset="2"/>
              <a:buChar char=""/>
            </a:pPr>
            <a:r>
              <a:rPr b="0" lang="ru-RU" sz="2000" spc="-1" strike="noStrike">
                <a:latin typeface="Arial"/>
              </a:rPr>
              <a:t>Четвёртый уровень структуры</a:t>
            </a:r>
            <a:endParaRPr b="0" lang="ru-RU" sz="2000" spc="-1" strike="noStrike">
              <a:latin typeface="Arial"/>
            </a:endParaRPr>
          </a:p>
          <a:p>
            <a:pPr lvl="4" marL="2160000" indent="-216000">
              <a:spcBef>
                <a:spcPts val="283"/>
              </a:spcBef>
              <a:buClr>
                <a:srgbClr val="000000"/>
              </a:buClr>
              <a:buSzPct val="45000"/>
              <a:buFont typeface="Wingdings" charset="2"/>
              <a:buChar char=""/>
            </a:pPr>
            <a:r>
              <a:rPr b="0" lang="ru-RU" sz="2000" spc="-1" strike="noStrike">
                <a:latin typeface="Arial"/>
              </a:rPr>
              <a:t>Пятый уровень структуры</a:t>
            </a:r>
            <a:endParaRPr b="0" lang="ru-RU" sz="2000" spc="-1" strike="noStrike">
              <a:latin typeface="Arial"/>
            </a:endParaRPr>
          </a:p>
          <a:p>
            <a:pPr lvl="5" marL="2592000" indent="-216000">
              <a:spcBef>
                <a:spcPts val="283"/>
              </a:spcBef>
              <a:buClr>
                <a:srgbClr val="000000"/>
              </a:buClr>
              <a:buSzPct val="45000"/>
              <a:buFont typeface="Wingdings" charset="2"/>
              <a:buChar char=""/>
            </a:pPr>
            <a:r>
              <a:rPr b="0" lang="ru-RU" sz="2000" spc="-1" strike="noStrike">
                <a:latin typeface="Arial"/>
              </a:rPr>
              <a:t>Шестой уровень структуры</a:t>
            </a:r>
            <a:endParaRPr b="0" lang="ru-RU" sz="2000" spc="-1" strike="noStrike">
              <a:latin typeface="Arial"/>
            </a:endParaRPr>
          </a:p>
          <a:p>
            <a:pPr lvl="6" marL="3024000" indent="-216000">
              <a:spcBef>
                <a:spcPts val="283"/>
              </a:spcBef>
              <a:buClr>
                <a:srgbClr val="000000"/>
              </a:buClr>
              <a:buSzPct val="45000"/>
              <a:buFont typeface="Wingdings" charset="2"/>
              <a:buChar char=""/>
            </a:pPr>
            <a:r>
              <a:rPr b="0" lang="ru-RU" sz="2000" spc="-1" strike="noStrike">
                <a:latin typeface="Arial"/>
              </a:rPr>
              <a:t>Седьмой уровень структуры</a:t>
            </a:r>
            <a:endParaRPr b="0" lang="ru-RU"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s/_rels/slide1.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1.xml"/><Relationship Id="rId3"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5.xml.rels><?xml version="1.0" encoding="UTF-8"?>
<Relationships xmlns="http://schemas.openxmlformats.org/package/2006/relationships"><Relationship Id="rId1" Type="http://schemas.openxmlformats.org/officeDocument/2006/relationships/hyperlink" Target="https://edu.ngo-law.ru/#rec368490597" TargetMode="External"/><Relationship Id="rId2" Type="http://schemas.openxmlformats.org/officeDocument/2006/relationships/slideLayout" Target="../slideLayouts/slideLayout1.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1"/>
          <a:stretch/>
        </a:blipFill>
      </p:bgPr>
    </p:bg>
    <p:spTree>
      <p:nvGrpSpPr>
        <p:cNvPr id="1" name=""/>
        <p:cNvGrpSpPr/>
        <p:nvPr/>
      </p:nvGrpSpPr>
      <p:grpSpPr>
        <a:xfrm>
          <a:off x="0" y="0"/>
          <a:ext cx="0" cy="0"/>
          <a:chOff x="0" y="0"/>
          <a:chExt cx="0" cy="0"/>
        </a:xfrm>
      </p:grpSpPr>
      <p:sp>
        <p:nvSpPr>
          <p:cNvPr id="46" name="CustomShape 1"/>
          <p:cNvSpPr/>
          <p:nvPr/>
        </p:nvSpPr>
        <p:spPr>
          <a:xfrm>
            <a:off x="391680" y="245160"/>
            <a:ext cx="8358840" cy="45536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ctr">
            <a:noAutofit/>
          </a:bodyPr>
          <a:p>
            <a:pPr marL="342720" indent="-257760" algn="ctr">
              <a:lnSpc>
                <a:spcPct val="100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a:p>
            <a:pPr marL="342720" indent="-257760" algn="ctr">
              <a:lnSpc>
                <a:spcPct val="93000"/>
              </a:lnSpc>
              <a:tabLst>
                <a:tab algn="l" pos="0"/>
              </a:tabLst>
            </a:pPr>
            <a:endParaRPr b="0" lang="ru-RU" sz="1800" spc="-1" strike="noStrike">
              <a:latin typeface="Arial"/>
            </a:endParaRPr>
          </a:p>
        </p:txBody>
      </p:sp>
      <p:sp>
        <p:nvSpPr>
          <p:cNvPr id="47" name="CustomShape 2"/>
          <p:cNvSpPr/>
          <p:nvPr/>
        </p:nvSpPr>
        <p:spPr>
          <a:xfrm>
            <a:off x="489600" y="122040"/>
            <a:ext cx="8000280" cy="47502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5000" bIns="45000">
            <a:noAutofit/>
          </a:bodyPr>
          <a:p>
            <a:pPr algn="ctr">
              <a:lnSpc>
                <a:spcPct val="100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endParaRPr b="0" lang="ru-RU" sz="1800" spc="-1" strike="noStrike">
              <a:latin typeface="Arial"/>
            </a:endParaRPr>
          </a:p>
          <a:p>
            <a:pPr algn="ctr">
              <a:lnSpc>
                <a:spcPct val="100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r>
              <a:rPr b="1" lang="ru-RU" sz="3200" spc="-1" strike="noStrike">
                <a:solidFill>
                  <a:srgbClr val="333333"/>
                </a:solidFill>
                <a:latin typeface="Arial"/>
                <a:ea typeface="DejaVu Sans"/>
              </a:rPr>
              <a:t>Приносящая доход деятельность НКО: правовые основы, формы, виды</a:t>
            </a:r>
            <a:endParaRPr b="0" lang="ru-RU" sz="3200" spc="-1" strike="noStrike">
              <a:latin typeface="Arial"/>
            </a:endParaRPr>
          </a:p>
          <a:p>
            <a:pPr algn="ctr">
              <a:lnSpc>
                <a:spcPct val="93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r>
              <a:rPr b="1" lang="ru-RU" sz="2600" spc="-1" strike="noStrike">
                <a:solidFill>
                  <a:srgbClr val="000000"/>
                </a:solidFill>
                <a:latin typeface="Arial"/>
                <a:ea typeface="myfont"/>
              </a:rPr>
              <a:t>Елена Макей, </a:t>
            </a:r>
            <a:endParaRPr b="0" lang="ru-RU" sz="2600" spc="-1" strike="noStrike">
              <a:latin typeface="Arial"/>
            </a:endParaRPr>
          </a:p>
          <a:p>
            <a:pPr algn="ctr">
              <a:lnSpc>
                <a:spcPct val="93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r>
              <a:rPr b="1" lang="ru-RU" sz="2600" spc="-1" strike="noStrike">
                <a:solidFill>
                  <a:srgbClr val="333333"/>
                </a:solidFill>
                <a:latin typeface="Arial"/>
                <a:ea typeface="DejaVu Sans"/>
              </a:rPr>
              <a:t>магистр частного права, </a:t>
            </a:r>
            <a:endParaRPr b="0" lang="ru-RU" sz="2600" spc="-1" strike="noStrike">
              <a:latin typeface="Arial"/>
            </a:endParaRPr>
          </a:p>
          <a:p>
            <a:pPr algn="ctr">
              <a:lnSpc>
                <a:spcPct val="93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r>
              <a:rPr b="1" lang="ru-RU" sz="2600" spc="-1" strike="noStrike">
                <a:solidFill>
                  <a:srgbClr val="333333"/>
                </a:solidFill>
                <a:latin typeface="Arial"/>
                <a:ea typeface="DejaVu Sans"/>
              </a:rPr>
              <a:t>член Ассоциации </a:t>
            </a:r>
            <a:endParaRPr b="0" lang="ru-RU" sz="2600" spc="-1" strike="noStrike">
              <a:latin typeface="Arial"/>
            </a:endParaRPr>
          </a:p>
          <a:p>
            <a:pPr algn="ctr">
              <a:lnSpc>
                <a:spcPct val="93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r>
              <a:rPr b="1" lang="ru-RU" sz="2600" spc="-1" strike="noStrike">
                <a:solidFill>
                  <a:srgbClr val="333333"/>
                </a:solidFill>
                <a:latin typeface="Arial"/>
                <a:ea typeface="DejaVu Sans"/>
              </a:rPr>
              <a:t>«Юристы за гражданское общество»,</a:t>
            </a:r>
            <a:endParaRPr b="0" lang="ru-RU" sz="2600" spc="-1" strike="noStrike">
              <a:latin typeface="Arial"/>
            </a:endParaRPr>
          </a:p>
          <a:p>
            <a:pPr algn="ctr">
              <a:lnSpc>
                <a:spcPct val="93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r>
              <a:rPr b="1" lang="ru-RU" sz="2600" spc="-1" strike="noStrike">
                <a:solidFill>
                  <a:srgbClr val="333333"/>
                </a:solidFill>
                <a:latin typeface="Arial"/>
                <a:ea typeface="DejaVu Sans"/>
              </a:rPr>
              <a:t>юрист проекта «Правовая команда»</a:t>
            </a:r>
            <a:endParaRPr b="0" lang="ru-RU" sz="2600" spc="-1" strike="noStrike">
              <a:latin typeface="Arial"/>
            </a:endParaRPr>
          </a:p>
          <a:p>
            <a:pPr algn="ctr">
              <a:lnSpc>
                <a:spcPct val="93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endParaRPr b="0" lang="ru-RU" sz="2600" spc="-1" strike="noStrike">
              <a:latin typeface="Arial"/>
            </a:endParaRPr>
          </a:p>
          <a:p>
            <a:pPr algn="ctr">
              <a:lnSpc>
                <a:spcPct val="93000"/>
              </a:lnSpc>
              <a:tabLst>
                <a:tab algn="l" pos="0"/>
                <a:tab algn="l" pos="2346120"/>
                <a:tab algn="ctr" pos="3341520"/>
                <a:tab algn="l" pos="3566880"/>
                <a:tab algn="l" pos="4016160"/>
                <a:tab algn="l" pos="4465440"/>
                <a:tab algn="l" pos="4914720"/>
                <a:tab algn="l" pos="5364000"/>
                <a:tab algn="l" pos="5813280"/>
                <a:tab algn="l" pos="6262560"/>
                <a:tab algn="l" pos="6711840"/>
                <a:tab algn="l" pos="7161120"/>
                <a:tab algn="l" pos="7610400"/>
                <a:tab algn="l" pos="8059680"/>
                <a:tab algn="l" pos="8508960"/>
                <a:tab algn="l" pos="8958240"/>
                <a:tab algn="l" pos="9407520"/>
                <a:tab algn="l" pos="9856440"/>
                <a:tab algn="l" pos="10305720"/>
                <a:tab algn="l" pos="10755000"/>
                <a:tab algn="l" pos="10756800"/>
                <a:tab algn="l" pos="10758240"/>
                <a:tab algn="l" pos="10760040"/>
                <a:tab algn="l" pos="10761480"/>
                <a:tab algn="l" pos="10762920"/>
                <a:tab algn="l" pos="10764720"/>
                <a:tab algn="l" pos="10766160"/>
                <a:tab algn="l" pos="10767960"/>
                <a:tab algn="l" pos="10769400"/>
                <a:tab algn="l" pos="10770840"/>
                <a:tab algn="l" pos="10772640"/>
                <a:tab algn="l" pos="10774080"/>
                <a:tab algn="l" pos="10780560"/>
                <a:tab algn="l" pos="10782000"/>
              </a:tabLst>
            </a:pPr>
            <a:r>
              <a:rPr b="1" lang="ru-RU" sz="2600" spc="-1" strike="noStrike">
                <a:solidFill>
                  <a:srgbClr val="333333"/>
                </a:solidFill>
                <a:latin typeface="Arial"/>
                <a:ea typeface="DejaVu Sans"/>
              </a:rPr>
              <a:t>2024 г.</a:t>
            </a:r>
            <a:endParaRPr b="0" lang="ru-RU" sz="2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8" name="CustomShape 1"/>
          <p:cNvSpPr/>
          <p:nvPr/>
        </p:nvSpPr>
        <p:spPr>
          <a:xfrm>
            <a:off x="540000" y="360000"/>
            <a:ext cx="7738920" cy="3778920"/>
          </a:xfrm>
          <a:prstGeom prst="rect">
            <a:avLst/>
          </a:prstGeom>
          <a:noFill/>
          <a:ln w="0">
            <a:noFill/>
          </a:ln>
        </p:spPr>
        <p:style>
          <a:lnRef idx="0"/>
          <a:fillRef idx="0"/>
          <a:effectRef idx="0"/>
          <a:fontRef idx="minor"/>
        </p:style>
        <p:txBody>
          <a:bodyPr lIns="90000" rIns="90000" tIns="45000" bIns="45000">
            <a:noAutofit/>
          </a:bodyPr>
          <a:p>
            <a:pPr algn="ctr">
              <a:lnSpc>
                <a:spcPct val="100000"/>
              </a:lnSpc>
            </a:pPr>
            <a:r>
              <a:rPr b="1" lang="ru-RU" sz="2400" spc="-1" strike="noStrike">
                <a:solidFill>
                  <a:srgbClr val="000000"/>
                </a:solidFill>
                <a:latin typeface="Calibri"/>
                <a:ea typeface="Times New Roman"/>
              </a:rPr>
              <a:t>Понятие приносящей доход деятельности НКО</a:t>
            </a:r>
            <a:endParaRPr b="0" lang="ru-RU" sz="2400" spc="-1" strike="noStrike">
              <a:latin typeface="Arial"/>
            </a:endParaRPr>
          </a:p>
          <a:p>
            <a:pPr algn="ctr">
              <a:lnSpc>
                <a:spcPct val="100000"/>
              </a:lnSpc>
            </a:pPr>
            <a:endParaRPr b="0" lang="ru-RU" sz="2400" spc="-1" strike="noStrike">
              <a:latin typeface="Arial"/>
            </a:endParaRPr>
          </a:p>
          <a:p>
            <a:pPr>
              <a:lnSpc>
                <a:spcPct val="115000"/>
              </a:lnSpc>
            </a:pPr>
            <a:r>
              <a:rPr b="0" i="1" lang="ru-RU" sz="2400" spc="-1" strike="noStrike">
                <a:solidFill>
                  <a:srgbClr val="000000"/>
                </a:solidFill>
                <a:latin typeface="Calibri"/>
                <a:ea typeface="Times New Roman"/>
              </a:rPr>
              <a:t>	</a:t>
            </a:r>
            <a:r>
              <a:rPr b="0" i="1" lang="ru-RU" sz="2400" spc="-1" strike="noStrike">
                <a:solidFill>
                  <a:srgbClr val="000000"/>
                </a:solidFill>
                <a:latin typeface="Calibri"/>
                <a:ea typeface="Times New Roman"/>
              </a:rPr>
              <a:t>Приносящая доход деятельность (ПДД)— общее родовое понятие, которое включает</a:t>
            </a:r>
            <a:r>
              <a:rPr b="0" lang="ru-RU" sz="2400" spc="-1" strike="noStrike">
                <a:solidFill>
                  <a:srgbClr val="000000"/>
                </a:solidFill>
                <a:latin typeface="Calibri"/>
                <a:ea typeface="Times New Roman"/>
              </a:rPr>
              <a:t>:</a:t>
            </a:r>
            <a:endParaRPr b="0" lang="ru-RU" sz="2400" spc="-1" strike="noStrike">
              <a:latin typeface="Arial"/>
            </a:endParaRPr>
          </a:p>
          <a:p>
            <a:pPr>
              <a:lnSpc>
                <a:spcPct val="115000"/>
              </a:lnSpc>
            </a:pPr>
            <a:endParaRPr b="0" lang="ru-RU" sz="2400" spc="-1" strike="noStrike">
              <a:latin typeface="Arial"/>
            </a:endParaRPr>
          </a:p>
          <a:p>
            <a:pPr>
              <a:lnSpc>
                <a:spcPct val="115000"/>
              </a:lnSpc>
            </a:pPr>
            <a:r>
              <a:rPr b="0" lang="ru-RU" sz="2400" spc="-1" strike="noStrike">
                <a:solidFill>
                  <a:srgbClr val="000000"/>
                </a:solidFill>
                <a:latin typeface="Calibri"/>
                <a:ea typeface="Times New Roman"/>
              </a:rPr>
              <a:t>	</a:t>
            </a:r>
            <a:r>
              <a:rPr b="0" lang="ru-RU" sz="2400" spc="-1" strike="noStrike">
                <a:solidFill>
                  <a:srgbClr val="000000"/>
                </a:solidFill>
                <a:latin typeface="Calibri"/>
                <a:ea typeface="Times New Roman"/>
              </a:rPr>
              <a:t>-предпринимательскую деятельность (ПД), </a:t>
            </a:r>
            <a:endParaRPr b="0" lang="ru-RU" sz="2400" spc="-1" strike="noStrike">
              <a:latin typeface="Arial"/>
            </a:endParaRPr>
          </a:p>
          <a:p>
            <a:pPr>
              <a:lnSpc>
                <a:spcPct val="115000"/>
              </a:lnSpc>
            </a:pPr>
            <a:r>
              <a:rPr b="0" lang="ru-RU" sz="2400" spc="-1" strike="noStrike">
                <a:solidFill>
                  <a:srgbClr val="000000"/>
                </a:solidFill>
                <a:latin typeface="Calibri"/>
                <a:ea typeface="Times New Roman"/>
              </a:rPr>
              <a:t>которую НКО может осуществлять  </a:t>
            </a:r>
            <a:endParaRPr b="0" lang="ru-RU" sz="2400" spc="-1" strike="noStrike">
              <a:latin typeface="Arial"/>
            </a:endParaRPr>
          </a:p>
          <a:p>
            <a:pPr>
              <a:lnSpc>
                <a:spcPct val="115000"/>
              </a:lnSpc>
            </a:pPr>
            <a:r>
              <a:rPr b="0" lang="ru-RU" sz="2400" spc="-1" strike="noStrike">
                <a:solidFill>
                  <a:srgbClr val="000000"/>
                </a:solidFill>
                <a:latin typeface="Calibri"/>
                <a:ea typeface="Times New Roman"/>
              </a:rPr>
              <a:t>через созданные хозяйственные общества;</a:t>
            </a:r>
            <a:endParaRPr b="0" lang="ru-RU" sz="2400" spc="-1" strike="noStrike">
              <a:latin typeface="Arial"/>
            </a:endParaRPr>
          </a:p>
          <a:p>
            <a:pPr>
              <a:lnSpc>
                <a:spcPct val="115000"/>
              </a:lnSpc>
            </a:pPr>
            <a:r>
              <a:rPr b="0" lang="ru-RU" sz="2400" spc="-1" strike="noStrike">
                <a:solidFill>
                  <a:srgbClr val="000000"/>
                </a:solidFill>
                <a:latin typeface="Calibri"/>
                <a:ea typeface="Times New Roman"/>
              </a:rPr>
              <a:t>	</a:t>
            </a:r>
            <a:endParaRPr b="0" lang="ru-RU" sz="2400" spc="-1" strike="noStrike">
              <a:latin typeface="Arial"/>
            </a:endParaRPr>
          </a:p>
          <a:p>
            <a:pPr>
              <a:lnSpc>
                <a:spcPct val="115000"/>
              </a:lnSpc>
            </a:pPr>
            <a:r>
              <a:rPr b="0" lang="ru-RU" sz="2400" spc="-1" strike="noStrike">
                <a:solidFill>
                  <a:srgbClr val="000000"/>
                </a:solidFill>
                <a:latin typeface="Calibri"/>
                <a:ea typeface="Times New Roman"/>
              </a:rPr>
              <a:t>	</a:t>
            </a:r>
            <a:r>
              <a:rPr b="0" lang="ru-RU" sz="2400" spc="-1" strike="noStrike">
                <a:solidFill>
                  <a:srgbClr val="000000"/>
                </a:solidFill>
                <a:latin typeface="Calibri"/>
                <a:ea typeface="Times New Roman"/>
              </a:rPr>
              <a:t>-иную приносящую доход деятельность.</a:t>
            </a:r>
            <a:endParaRPr b="0" lang="ru-RU" sz="24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9" name="CustomShape 1"/>
          <p:cNvSpPr/>
          <p:nvPr/>
        </p:nvSpPr>
        <p:spPr>
          <a:xfrm>
            <a:off x="720000" y="540000"/>
            <a:ext cx="7198920" cy="3609720"/>
          </a:xfrm>
          <a:prstGeom prst="rect">
            <a:avLst/>
          </a:prstGeom>
          <a:noFill/>
          <a:ln w="0">
            <a:noFill/>
          </a:ln>
        </p:spPr>
        <p:style>
          <a:lnRef idx="0"/>
          <a:fillRef idx="0"/>
          <a:effectRef idx="0"/>
          <a:fontRef idx="minor"/>
        </p:style>
        <p:txBody>
          <a:bodyPr lIns="90000" rIns="90000" tIns="45000" bIns="45000">
            <a:noAutofit/>
          </a:bodyPr>
          <a:p>
            <a:pPr algn="just">
              <a:lnSpc>
                <a:spcPct val="115000"/>
              </a:lnSpc>
            </a:pPr>
            <a:r>
              <a:rPr b="0" lang="ru-RU" sz="1600" spc="-1" strike="noStrike">
                <a:solidFill>
                  <a:srgbClr val="000000"/>
                </a:solidFill>
                <a:latin typeface="Calibri"/>
                <a:ea typeface="Times New Roman"/>
              </a:rPr>
              <a:t>	</a:t>
            </a:r>
            <a:r>
              <a:rPr b="0" lang="ru-RU" sz="1600" spc="-1" strike="noStrike">
                <a:solidFill>
                  <a:srgbClr val="000000"/>
                </a:solidFill>
                <a:latin typeface="Calibri"/>
                <a:ea typeface="Times New Roman"/>
              </a:rPr>
              <a:t>ПДД - это приносящее прибыль производство товаров и услуг,</a:t>
            </a:r>
            <a:endParaRPr b="0" lang="ru-RU" sz="1600" spc="-1" strike="noStrike">
              <a:latin typeface="Arial"/>
            </a:endParaRPr>
          </a:p>
          <a:p>
            <a:pPr algn="just">
              <a:lnSpc>
                <a:spcPct val="115000"/>
              </a:lnSpc>
            </a:pPr>
            <a:r>
              <a:rPr b="0" i="1" lang="ru-RU" sz="1600" spc="-1" strike="noStrike">
                <a:solidFill>
                  <a:srgbClr val="000000"/>
                </a:solidFill>
                <a:latin typeface="Calibri"/>
                <a:ea typeface="Times New Roman"/>
              </a:rPr>
              <a:t>отвечающих целям создания НКО</a:t>
            </a:r>
            <a:r>
              <a:rPr b="0" lang="ru-RU" sz="1600" spc="-1" strike="noStrike">
                <a:solidFill>
                  <a:srgbClr val="000000"/>
                </a:solidFill>
                <a:latin typeface="Calibri"/>
                <a:ea typeface="Times New Roman"/>
              </a:rPr>
              <a:t>, а также приобретение и реализация ценных бумаг, имущественных и неимущественных прав, участие в хозяйственных обществах и участие в товариществах на вере в качестве вкладчика. НКО может осуществлять такую деятельность лишь </a:t>
            </a:r>
            <a:r>
              <a:rPr b="0" i="1" lang="ru-RU" sz="1600" spc="-1" strike="noStrike">
                <a:solidFill>
                  <a:srgbClr val="000000"/>
                </a:solidFill>
                <a:latin typeface="Calibri"/>
                <a:ea typeface="Times New Roman"/>
              </a:rPr>
              <a:t>постольку, поскольку это служит достижению целей, ради которых она создана и </a:t>
            </a:r>
            <a:r>
              <a:rPr b="0" i="1" lang="ru-RU" sz="1600" spc="-1" strike="noStrike">
                <a:solidFill>
                  <a:srgbClr val="000000"/>
                </a:solidFill>
                <a:latin typeface="Calibri"/>
                <a:ea typeface="Times New Roman"/>
              </a:rPr>
              <a:t>	</a:t>
            </a:r>
            <a:r>
              <a:rPr b="0" i="1" lang="ru-RU" sz="1600" spc="-1" strike="noStrike">
                <a:solidFill>
                  <a:srgbClr val="000000"/>
                </a:solidFill>
                <a:latin typeface="Calibri"/>
                <a:ea typeface="Times New Roman"/>
              </a:rPr>
              <a:t>соответствует указанным целям, при условии, что такая деятельность указана в ее учредительных документах </a:t>
            </a:r>
            <a:endParaRPr b="0" lang="ru-RU" sz="1600" spc="-1" strike="noStrike">
              <a:latin typeface="Arial"/>
            </a:endParaRPr>
          </a:p>
          <a:p>
            <a:pPr algn="just">
              <a:lnSpc>
                <a:spcPct val="115000"/>
              </a:lnSpc>
            </a:pPr>
            <a:r>
              <a:rPr b="0" lang="ru-RU" sz="1600" spc="-1" strike="noStrike">
                <a:solidFill>
                  <a:srgbClr val="000000"/>
                </a:solidFill>
                <a:latin typeface="Calibri"/>
                <a:ea typeface="Times New Roman"/>
              </a:rPr>
              <a:t>(пункт 4 статьи 50 Гражданского кодекса РФ, абз. 1 пункта 2 статьи 24 Федерального закона «О некоммерческих организациях»). </a:t>
            </a:r>
            <a:endParaRPr b="0" lang="ru-RU" sz="1600" spc="-1" strike="noStrike">
              <a:latin typeface="Arial"/>
            </a:endParaRPr>
          </a:p>
          <a:p>
            <a:pPr algn="just">
              <a:lnSpc>
                <a:spcPct val="115000"/>
              </a:lnSpc>
            </a:pPr>
            <a:endParaRPr b="0" lang="ru-RU" sz="1600" spc="-1" strike="noStrike">
              <a:latin typeface="Arial"/>
            </a:endParaRPr>
          </a:p>
          <a:p>
            <a:pPr algn="just">
              <a:lnSpc>
                <a:spcPct val="115000"/>
              </a:lnSpc>
            </a:pPr>
            <a:r>
              <a:rPr b="0" i="1" lang="ru-RU" sz="1600" spc="-1" strike="noStrike">
                <a:solidFill>
                  <a:srgbClr val="000000"/>
                </a:solidFill>
                <a:latin typeface="Calibri"/>
                <a:ea typeface="TimesNewRomanPSMT"/>
              </a:rPr>
              <a:t>	</a:t>
            </a:r>
            <a:r>
              <a:rPr b="0" i="1" lang="ru-RU" sz="1600" spc="-1" strike="noStrike">
                <a:solidFill>
                  <a:srgbClr val="000000"/>
                </a:solidFill>
                <a:latin typeface="Calibri"/>
                <a:ea typeface="TimesNewRomanPSMT"/>
              </a:rPr>
              <a:t>Предпринимательской </a:t>
            </a:r>
            <a:r>
              <a:rPr b="0" lang="ru-RU" sz="1600" spc="-1" strike="noStrike">
                <a:solidFill>
                  <a:srgbClr val="000000"/>
                </a:solidFill>
                <a:latin typeface="Calibri"/>
                <a:ea typeface="TimesNewRomanPSMT"/>
              </a:rPr>
              <a:t>является самостоятельная, осуществляемая на свой риск деятельность, направленная на систематическое получение прибыли от пользования имуществом, продажи товаров, выполнения работ или оказания услуг (а</a:t>
            </a:r>
            <a:r>
              <a:rPr b="0" lang="ru-RU" sz="1600" spc="-1" strike="noStrike">
                <a:solidFill>
                  <a:srgbClr val="000000"/>
                </a:solidFill>
                <a:latin typeface="Calibri"/>
                <a:ea typeface="Arial;sans-serif"/>
              </a:rPr>
              <a:t>бзац 3 пункта 1 статьи 2 Гражданского кодекса РФ).</a:t>
            </a:r>
            <a:endParaRPr b="0" lang="ru-RU" sz="16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0" name="CustomShape 1"/>
          <p:cNvSpPr/>
          <p:nvPr/>
        </p:nvSpPr>
        <p:spPr>
          <a:xfrm>
            <a:off x="540000" y="387360"/>
            <a:ext cx="8100000" cy="3751560"/>
          </a:xfrm>
          <a:prstGeom prst="rect">
            <a:avLst/>
          </a:prstGeom>
          <a:noFill/>
          <a:ln w="0">
            <a:noFill/>
          </a:ln>
        </p:spPr>
        <p:style>
          <a:lnRef idx="0"/>
          <a:fillRef idx="0"/>
          <a:effectRef idx="0"/>
          <a:fontRef idx="minor"/>
        </p:style>
        <p:txBody>
          <a:bodyPr lIns="90000" rIns="90000" tIns="45000" bIns="45000">
            <a:noAutofit/>
          </a:bodyPr>
          <a:p>
            <a:pPr>
              <a:lnSpc>
                <a:spcPct val="115000"/>
              </a:lnSpc>
            </a:pPr>
            <a:r>
              <a:rPr b="1" lang="ru-RU" sz="1800" spc="-1" strike="noStrike">
                <a:solidFill>
                  <a:srgbClr val="000000"/>
                </a:solidFill>
                <a:latin typeface="Calibri"/>
                <a:ea typeface="Times New Roman"/>
              </a:rPr>
              <a:t>Источники формирования имущества НКО в денежной и иных формах являются:</a:t>
            </a:r>
            <a:endParaRPr b="0" lang="ru-RU" sz="1800" spc="-1" strike="noStrike">
              <a:latin typeface="Arial"/>
            </a:endParaRPr>
          </a:p>
          <a:p>
            <a:pPr>
              <a:lnSpc>
                <a:spcPct val="115000"/>
              </a:lnSpc>
            </a:pPr>
            <a:endParaRPr b="0" lang="ru-RU" sz="1800" spc="-1" strike="noStrike">
              <a:latin typeface="Arial"/>
            </a:endParaRPr>
          </a:p>
          <a:p>
            <a:pPr algn="just">
              <a:lnSpc>
                <a:spcPct val="150000"/>
              </a:lnSpc>
            </a:pPr>
            <a:r>
              <a:rPr b="0" lang="ru-RU" sz="1600" spc="-1" strike="noStrike">
                <a:solidFill>
                  <a:srgbClr val="000000"/>
                </a:solidFill>
                <a:latin typeface="Calibri"/>
                <a:ea typeface="Times New Roman"/>
              </a:rPr>
              <a:t>-регулярные и единовременные поступления от учредителей (членов, участников);</a:t>
            </a:r>
            <a:endParaRPr b="0" lang="ru-RU" sz="1600" spc="-1" strike="noStrike">
              <a:latin typeface="Arial"/>
            </a:endParaRPr>
          </a:p>
          <a:p>
            <a:pPr algn="just">
              <a:lnSpc>
                <a:spcPct val="150000"/>
              </a:lnSpc>
            </a:pPr>
            <a:r>
              <a:rPr b="0" lang="ru-RU" sz="1600" spc="-1" strike="noStrike">
                <a:solidFill>
                  <a:srgbClr val="000000"/>
                </a:solidFill>
                <a:latin typeface="Calibri"/>
                <a:ea typeface="Times New Roman"/>
              </a:rPr>
              <a:t>-добровольные имущественные взносы и пожертвования;</a:t>
            </a:r>
            <a:endParaRPr b="0" lang="ru-RU" sz="1600" spc="-1" strike="noStrike">
              <a:latin typeface="Arial"/>
            </a:endParaRPr>
          </a:p>
          <a:p>
            <a:pPr algn="just">
              <a:lnSpc>
                <a:spcPct val="150000"/>
              </a:lnSpc>
            </a:pPr>
            <a:r>
              <a:rPr b="0" lang="ru-RU" sz="1600" spc="-1" strike="noStrike">
                <a:solidFill>
                  <a:srgbClr val="000000"/>
                </a:solidFill>
                <a:latin typeface="Calibri"/>
                <a:ea typeface="Times New Roman"/>
              </a:rPr>
              <a:t>-доходы от участия в хозяйственных обществах;</a:t>
            </a:r>
            <a:endParaRPr b="0" lang="ru-RU" sz="1600" spc="-1" strike="noStrike">
              <a:latin typeface="Arial"/>
            </a:endParaRPr>
          </a:p>
          <a:p>
            <a:pPr algn="just">
              <a:lnSpc>
                <a:spcPct val="150000"/>
              </a:lnSpc>
            </a:pPr>
            <a:r>
              <a:rPr b="0" lang="ru-RU" sz="1600" spc="-1" strike="noStrike">
                <a:solidFill>
                  <a:srgbClr val="000000"/>
                </a:solidFill>
                <a:latin typeface="Calibri"/>
                <a:ea typeface="Times New Roman"/>
              </a:rPr>
              <a:t>-дивиденды (доходы, проценты), получаемые по акциям, облигациям, другим ценным бумагам и вкладам;</a:t>
            </a:r>
            <a:endParaRPr b="0" lang="ru-RU" sz="1600" spc="-1" strike="noStrike">
              <a:latin typeface="Arial"/>
            </a:endParaRPr>
          </a:p>
          <a:p>
            <a:pPr algn="just">
              <a:lnSpc>
                <a:spcPct val="150000"/>
              </a:lnSpc>
            </a:pPr>
            <a:r>
              <a:rPr b="0" lang="ru-RU" sz="1600" spc="-1" strike="noStrike">
                <a:solidFill>
                  <a:srgbClr val="000000"/>
                </a:solidFill>
                <a:latin typeface="Calibri"/>
                <a:ea typeface="Times New Roman"/>
              </a:rPr>
              <a:t>-доходы, получаемые от собственности;</a:t>
            </a:r>
            <a:endParaRPr b="0" lang="ru-RU" sz="1600" spc="-1" strike="noStrike">
              <a:latin typeface="Arial"/>
            </a:endParaRPr>
          </a:p>
          <a:p>
            <a:pPr algn="just">
              <a:lnSpc>
                <a:spcPct val="150000"/>
              </a:lnSpc>
            </a:pPr>
            <a:r>
              <a:rPr b="0" lang="ru-RU" sz="1600" spc="-1" strike="noStrike">
                <a:solidFill>
                  <a:srgbClr val="000000"/>
                </a:solidFill>
                <a:latin typeface="Calibri"/>
                <a:ea typeface="Times New Roman"/>
              </a:rPr>
              <a:t>-другие, не запрещенные законом поступления;</a:t>
            </a:r>
            <a:endParaRPr b="0" lang="ru-RU" sz="1600" spc="-1" strike="noStrike">
              <a:latin typeface="Arial"/>
            </a:endParaRPr>
          </a:p>
          <a:p>
            <a:pPr algn="just">
              <a:lnSpc>
                <a:spcPct val="150000"/>
              </a:lnSpc>
            </a:pPr>
            <a:r>
              <a:rPr b="0" lang="ru-RU" sz="1600" spc="-1" strike="noStrike">
                <a:solidFill>
                  <a:srgbClr val="000000"/>
                </a:solidFill>
                <a:latin typeface="Calibri"/>
                <a:ea typeface="Times New Roman"/>
              </a:rPr>
              <a:t>-доходы от приносящей доход деятельности</a:t>
            </a:r>
            <a:endParaRPr b="0" lang="ru-RU" sz="1600" spc="-1" strike="noStrike">
              <a:latin typeface="Arial"/>
            </a:endParaRPr>
          </a:p>
          <a:p>
            <a:pPr algn="just">
              <a:lnSpc>
                <a:spcPct val="150000"/>
              </a:lnSpc>
            </a:pPr>
            <a:r>
              <a:rPr b="0" lang="ru-RU" sz="1600" spc="-1" strike="noStrike">
                <a:solidFill>
                  <a:srgbClr val="000000"/>
                </a:solidFill>
                <a:latin typeface="Calibri"/>
                <a:ea typeface="Times New Roman"/>
              </a:rPr>
              <a:t>	</a:t>
            </a:r>
            <a:r>
              <a:rPr b="0" lang="ru-RU" sz="1600" spc="-1" strike="noStrike">
                <a:solidFill>
                  <a:srgbClr val="000000"/>
                </a:solidFill>
                <a:latin typeface="Calibri"/>
                <a:ea typeface="Times New Roman"/>
              </a:rPr>
              <a:t>(пункт 1 статьи 24 Федерального закона «О некоммерческих организациях»</a:t>
            </a:r>
            <a:endParaRPr b="0" lang="ru-RU" sz="16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1" name="CustomShape 1"/>
          <p:cNvSpPr/>
          <p:nvPr/>
        </p:nvSpPr>
        <p:spPr>
          <a:xfrm>
            <a:off x="360000" y="681120"/>
            <a:ext cx="8447400" cy="3532320"/>
          </a:xfrm>
          <a:prstGeom prst="rect">
            <a:avLst/>
          </a:prstGeom>
          <a:noFill/>
          <a:ln w="0">
            <a:noFill/>
          </a:ln>
        </p:spPr>
        <p:style>
          <a:lnRef idx="0"/>
          <a:fillRef idx="0"/>
          <a:effectRef idx="0"/>
          <a:fontRef idx="minor"/>
        </p:style>
        <p:txBody>
          <a:bodyPr lIns="90000" rIns="90000" tIns="45000" bIns="45000">
            <a:noAutofit/>
          </a:bodyPr>
          <a:p>
            <a:pPr algn="ctr">
              <a:lnSpc>
                <a:spcPct val="100000"/>
              </a:lnSpc>
            </a:pPr>
            <a:r>
              <a:rPr b="1" lang="ru-RU" sz="2000" spc="-1" strike="noStrike">
                <a:solidFill>
                  <a:srgbClr val="000000"/>
                </a:solidFill>
                <a:latin typeface="Calibri"/>
                <a:ea typeface="Times New Roman"/>
              </a:rPr>
              <a:t>Порядок внесения имущественного взноса (пример)</a:t>
            </a:r>
            <a:r>
              <a:rPr b="0" lang="ru-RU" sz="2000" spc="-1" strike="noStrike">
                <a:solidFill>
                  <a:srgbClr val="000000"/>
                </a:solidFill>
                <a:latin typeface="Calibri"/>
                <a:ea typeface="Times New Roman"/>
              </a:rPr>
              <a:t> </a:t>
            </a:r>
            <a:endParaRPr b="0" lang="ru-RU" sz="2000" spc="-1" strike="noStrike">
              <a:latin typeface="Arial"/>
            </a:endParaRPr>
          </a:p>
          <a:p>
            <a:pPr algn="ctr">
              <a:lnSpc>
                <a:spcPct val="100000"/>
              </a:lnSpc>
            </a:pPr>
            <a:endParaRPr b="0" lang="ru-RU" sz="2000" spc="-1" strike="noStrike">
              <a:latin typeface="Arial"/>
            </a:endParaRPr>
          </a:p>
          <a:p>
            <a:pPr algn="just">
              <a:lnSpc>
                <a:spcPct val="100000"/>
              </a:lnSpc>
            </a:pPr>
            <a:r>
              <a:rPr b="0" lang="ru-RU" sz="1600" spc="-1" strike="noStrike">
                <a:solidFill>
                  <a:srgbClr val="000000"/>
                </a:solidFill>
                <a:latin typeface="Calibri"/>
                <a:ea typeface="Times New Roman"/>
              </a:rPr>
              <a:t>- учредитель ( член, участник) юридического лица вносит взнос путем: </a:t>
            </a:r>
            <a:endParaRPr b="0" lang="ru-RU" sz="1600" spc="-1" strike="noStrike">
              <a:latin typeface="Arial"/>
            </a:endParaRPr>
          </a:p>
          <a:p>
            <a:pPr algn="just">
              <a:lnSpc>
                <a:spcPct val="115000"/>
              </a:lnSpc>
            </a:pPr>
            <a:r>
              <a:rPr b="0" lang="ru-RU" sz="1600" spc="-1" strike="noStrike">
                <a:solidFill>
                  <a:srgbClr val="000000"/>
                </a:solidFill>
                <a:latin typeface="Arial"/>
                <a:ea typeface="Arial Unicode MS"/>
              </a:rPr>
              <a:t>- перечисления денежных средств на счет </a:t>
            </a:r>
            <a:r>
              <a:rPr b="0" lang="ru-RU" sz="1600" spc="-1" strike="noStrike">
                <a:solidFill>
                  <a:srgbClr val="000000"/>
                </a:solidFill>
                <a:latin typeface="Calibri"/>
                <a:ea typeface="Times New Roman"/>
              </a:rPr>
              <a:t>(кроме целевых средств, которые на ПДД направить нельзя) ;</a:t>
            </a:r>
            <a:endParaRPr b="0" lang="ru-RU" sz="1600" spc="-1" strike="noStrike">
              <a:latin typeface="Arial"/>
            </a:endParaRPr>
          </a:p>
          <a:p>
            <a:pPr algn="just">
              <a:lnSpc>
                <a:spcPct val="115000"/>
              </a:lnSpc>
            </a:pPr>
            <a:r>
              <a:rPr b="0" lang="ru-RU" sz="1600" spc="-1" strike="noStrike">
                <a:solidFill>
                  <a:srgbClr val="000000"/>
                </a:solidFill>
                <a:latin typeface="Calibri"/>
                <a:ea typeface="Times New Roman"/>
              </a:rPr>
              <a:t>-обособления имущества общей  стоимостью 10000 (десять тысяч) рублей 00 копеек: </a:t>
            </a:r>
            <a:endParaRPr b="0" lang="ru-RU" sz="1600" spc="-1" strike="noStrike">
              <a:latin typeface="Arial"/>
            </a:endParaRPr>
          </a:p>
          <a:p>
            <a:pPr algn="just">
              <a:lnSpc>
                <a:spcPct val="115000"/>
              </a:lnSpc>
            </a:pPr>
            <a:r>
              <a:rPr b="0" i="1" lang="ru-RU" sz="1600" spc="-1" strike="noStrike">
                <a:solidFill>
                  <a:srgbClr val="000000"/>
                </a:solidFill>
                <a:latin typeface="Calibri"/>
                <a:ea typeface="Times New Roman"/>
              </a:rPr>
              <a:t>	</a:t>
            </a:r>
            <a:r>
              <a:rPr b="0" i="1" lang="ru-RU" sz="1600" spc="-1" strike="noStrike">
                <a:solidFill>
                  <a:srgbClr val="000000"/>
                </a:solidFill>
                <a:latin typeface="Calibri"/>
                <a:ea typeface="Times New Roman"/>
              </a:rPr>
              <a:t>стол письменный офисный стоимостью 4000 (четыре тысячи) рублей 00 копеек;</a:t>
            </a:r>
            <a:endParaRPr b="0" lang="ru-RU" sz="1600" spc="-1" strike="noStrike">
              <a:latin typeface="Arial"/>
            </a:endParaRPr>
          </a:p>
          <a:p>
            <a:pPr algn="just">
              <a:lnSpc>
                <a:spcPct val="115000"/>
              </a:lnSpc>
            </a:pPr>
            <a:r>
              <a:rPr b="0" i="1" lang="ru-RU" sz="1600" spc="-1" strike="noStrike">
                <a:solidFill>
                  <a:srgbClr val="000000"/>
                </a:solidFill>
                <a:latin typeface="Calibri"/>
                <a:ea typeface="Times New Roman"/>
              </a:rPr>
              <a:t>	</a:t>
            </a:r>
            <a:r>
              <a:rPr b="0" i="1" lang="ru-RU" sz="1600" spc="-1" strike="noStrike">
                <a:solidFill>
                  <a:srgbClr val="000000"/>
                </a:solidFill>
                <a:latin typeface="Calibri"/>
                <a:ea typeface="Times New Roman"/>
              </a:rPr>
              <a:t>стул офисный стоимостью 1000 (одна тысяча) рублей 00 копеек; </a:t>
            </a:r>
            <a:endParaRPr b="0" lang="ru-RU" sz="1600" spc="-1" strike="noStrike">
              <a:latin typeface="Arial"/>
            </a:endParaRPr>
          </a:p>
          <a:p>
            <a:pPr algn="just">
              <a:lnSpc>
                <a:spcPct val="115000"/>
              </a:lnSpc>
            </a:pPr>
            <a:r>
              <a:rPr b="0" i="1" lang="ru-RU" sz="1600" spc="-1" strike="noStrike">
                <a:solidFill>
                  <a:srgbClr val="000000"/>
                </a:solidFill>
                <a:latin typeface="Calibri"/>
                <a:ea typeface="Times New Roman"/>
              </a:rPr>
              <a:t>	</a:t>
            </a:r>
            <a:r>
              <a:rPr b="0" i="1" lang="ru-RU" sz="1600" spc="-1" strike="noStrike">
                <a:solidFill>
                  <a:srgbClr val="000000"/>
                </a:solidFill>
                <a:latin typeface="Calibri"/>
                <a:ea typeface="Times New Roman"/>
              </a:rPr>
              <a:t>системный блок персонального компьютера стоимостью 5000 (пять тысяч) рублей 00 </a:t>
            </a:r>
            <a:r>
              <a:rPr b="0" i="1" lang="ru-RU" sz="1600" spc="-1" strike="noStrike">
                <a:solidFill>
                  <a:srgbClr val="000000"/>
                </a:solidFill>
                <a:latin typeface="Calibri"/>
                <a:ea typeface="Times New Roman"/>
              </a:rPr>
              <a:t>	</a:t>
            </a:r>
            <a:r>
              <a:rPr b="0" i="1" lang="ru-RU" sz="1600" spc="-1" strike="noStrike">
                <a:solidFill>
                  <a:srgbClr val="000000"/>
                </a:solidFill>
                <a:latin typeface="Calibri"/>
                <a:ea typeface="Times New Roman"/>
              </a:rPr>
              <a:t>копеек.</a:t>
            </a:r>
            <a:endParaRPr b="0" lang="ru-RU" sz="16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 name="CustomShape 1"/>
          <p:cNvSpPr/>
          <p:nvPr/>
        </p:nvSpPr>
        <p:spPr>
          <a:xfrm>
            <a:off x="900000" y="540000"/>
            <a:ext cx="8075880" cy="3598920"/>
          </a:xfrm>
          <a:prstGeom prst="rect">
            <a:avLst/>
          </a:prstGeom>
          <a:noFill/>
          <a:ln w="0">
            <a:noFill/>
          </a:ln>
        </p:spPr>
        <p:style>
          <a:lnRef idx="0"/>
          <a:fillRef idx="0"/>
          <a:effectRef idx="0"/>
          <a:fontRef idx="minor"/>
        </p:style>
        <p:txBody>
          <a:bodyPr lIns="90000" rIns="90000" tIns="45000" bIns="45000">
            <a:noAutofit/>
          </a:bodyPr>
          <a:p>
            <a:pPr algn="ctr">
              <a:lnSpc>
                <a:spcPct val="115000"/>
              </a:lnSpc>
            </a:pPr>
            <a:r>
              <a:rPr b="1" lang="ru-RU" sz="1800" spc="-1" strike="noStrike">
                <a:solidFill>
                  <a:srgbClr val="000000"/>
                </a:solidFill>
                <a:latin typeface="Calibri"/>
                <a:ea typeface="Times New Roman"/>
              </a:rPr>
              <a:t>Оформление документов при ведении ПДД НКО</a:t>
            </a:r>
            <a:endParaRPr b="0" lang="ru-RU" sz="1800" spc="-1" strike="noStrike">
              <a:latin typeface="Arial"/>
            </a:endParaRPr>
          </a:p>
          <a:p>
            <a:pPr>
              <a:lnSpc>
                <a:spcPct val="115000"/>
              </a:lnSpc>
            </a:pPr>
            <a:endParaRPr b="0" lang="ru-RU" sz="1800" spc="-1" strike="noStrike">
              <a:latin typeface="Arial"/>
            </a:endParaRPr>
          </a:p>
          <a:p>
            <a:pPr algn="just">
              <a:lnSpc>
                <a:spcPct val="115000"/>
              </a:lnSpc>
            </a:pPr>
            <a:r>
              <a:rPr b="0" lang="ru-RU" sz="1800" spc="-1" strike="noStrike">
                <a:solidFill>
                  <a:srgbClr val="000000"/>
                </a:solidFill>
                <a:latin typeface="Calibri"/>
                <a:ea typeface="Times New Roman"/>
              </a:rPr>
              <a:t>Высший орган управления НКО утверждает:</a:t>
            </a:r>
            <a:endParaRPr b="0" lang="ru-RU" sz="1800" spc="-1" strike="noStrike">
              <a:latin typeface="Arial"/>
            </a:endParaRPr>
          </a:p>
          <a:p>
            <a:pPr algn="just">
              <a:lnSpc>
                <a:spcPct val="115000"/>
              </a:lnSpc>
            </a:pPr>
            <a:r>
              <a:rPr b="0" lang="ru-RU" sz="1800" spc="-1" strike="noStrike">
                <a:solidFill>
                  <a:srgbClr val="000000"/>
                </a:solidFill>
                <a:latin typeface="Calibri"/>
                <a:ea typeface="Times New Roman"/>
              </a:rPr>
              <a:t>1. Локальный правовой акт «Принципы формирования и использования имущества», либо пункт в решении (протоколе); </a:t>
            </a:r>
            <a:endParaRPr b="0" lang="ru-RU" sz="1800" spc="-1" strike="noStrike">
              <a:latin typeface="Arial"/>
            </a:endParaRPr>
          </a:p>
          <a:p>
            <a:pPr algn="just">
              <a:lnSpc>
                <a:spcPct val="115000"/>
              </a:lnSpc>
            </a:pPr>
            <a:r>
              <a:rPr b="0" lang="ru-RU" sz="1800" spc="-1" strike="noStrike">
                <a:solidFill>
                  <a:srgbClr val="000000"/>
                </a:solidFill>
                <a:latin typeface="Calibri"/>
                <a:ea typeface="Times New Roman"/>
              </a:rPr>
              <a:t>2. Программу деятельности;</a:t>
            </a:r>
            <a:endParaRPr b="0" lang="ru-RU" sz="1800" spc="-1" strike="noStrike">
              <a:latin typeface="Arial"/>
            </a:endParaRPr>
          </a:p>
          <a:p>
            <a:pPr algn="just">
              <a:lnSpc>
                <a:spcPct val="115000"/>
              </a:lnSpc>
            </a:pPr>
            <a:r>
              <a:rPr b="0" lang="ru-RU" sz="1800" spc="-1" strike="noStrike">
                <a:solidFill>
                  <a:srgbClr val="000000"/>
                </a:solidFill>
                <a:latin typeface="Calibri"/>
                <a:ea typeface="Times New Roman"/>
              </a:rPr>
              <a:t>3.Финансовый план (бюджет), смета (доходы и расходы), может входить в годовую смету;</a:t>
            </a:r>
            <a:endParaRPr b="0" lang="ru-RU" sz="1800" spc="-1" strike="noStrike">
              <a:latin typeface="Arial"/>
            </a:endParaRPr>
          </a:p>
          <a:p>
            <a:pPr algn="just">
              <a:lnSpc>
                <a:spcPct val="115000"/>
              </a:lnSpc>
            </a:pPr>
            <a:r>
              <a:rPr b="0" lang="ru-RU" sz="1800" spc="-1" strike="noStrike">
                <a:solidFill>
                  <a:srgbClr val="000000"/>
                </a:solidFill>
                <a:latin typeface="Calibri"/>
                <a:ea typeface="Times New Roman"/>
              </a:rPr>
              <a:t>4. Решение об утверждении Учетной политики с раздельным ведение расходов и доходов по ПДД;</a:t>
            </a:r>
            <a:endParaRPr b="0" lang="ru-RU" sz="1800" spc="-1" strike="noStrike">
              <a:latin typeface="Arial"/>
            </a:endParaRPr>
          </a:p>
          <a:p>
            <a:pPr algn="just">
              <a:lnSpc>
                <a:spcPct val="115000"/>
              </a:lnSpc>
            </a:pPr>
            <a:r>
              <a:rPr b="0" lang="ru-RU" sz="1800" spc="-1" strike="noStrike">
                <a:solidFill>
                  <a:srgbClr val="000000"/>
                </a:solidFill>
                <a:latin typeface="Calibri"/>
                <a:ea typeface="Times New Roman"/>
              </a:rPr>
              <a:t>5. Решение о создании хозяйственного общества (ХО), если это необходимо.</a:t>
            </a:r>
            <a:endParaRPr b="0" lang="ru-RU" sz="1800" spc="-1" strike="noStrike">
              <a:latin typeface="Arial"/>
            </a:endParaRPr>
          </a:p>
          <a:p>
            <a:pPr algn="just">
              <a:lnSpc>
                <a:spcPct val="115000"/>
              </a:lnSpc>
            </a:pPr>
            <a:r>
              <a:rPr b="0" i="1" lang="ru-RU" sz="1800" spc="-1" strike="noStrike">
                <a:solidFill>
                  <a:srgbClr val="000000"/>
                </a:solidFill>
                <a:latin typeface="Calibri"/>
                <a:ea typeface="Times New Roman"/>
              </a:rPr>
              <a:t>Принципы формирования и Программа не являются обязательными документами.</a:t>
            </a:r>
            <a:endParaRPr b="0" lang="ru-RU" sz="1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 name="CustomShape 1"/>
          <p:cNvSpPr/>
          <p:nvPr/>
        </p:nvSpPr>
        <p:spPr>
          <a:xfrm>
            <a:off x="180000" y="280800"/>
            <a:ext cx="8640000" cy="4039200"/>
          </a:xfrm>
          <a:prstGeom prst="rect">
            <a:avLst/>
          </a:prstGeom>
          <a:noFill/>
          <a:ln w="0">
            <a:noFill/>
          </a:ln>
        </p:spPr>
        <p:style>
          <a:lnRef idx="0"/>
          <a:fillRef idx="0"/>
          <a:effectRef idx="0"/>
          <a:fontRef idx="minor"/>
        </p:style>
        <p:txBody>
          <a:bodyPr lIns="90000" rIns="90000" tIns="45000" bIns="45000">
            <a:noAutofit/>
          </a:bodyPr>
          <a:p>
            <a:pPr algn="ctr">
              <a:lnSpc>
                <a:spcPct val="150000"/>
              </a:lnSpc>
            </a:pPr>
            <a:r>
              <a:rPr b="1" lang="ru-RU" sz="1600" spc="-1" strike="noStrike">
                <a:solidFill>
                  <a:srgbClr val="000000"/>
                </a:solidFill>
                <a:latin typeface="Calibri"/>
                <a:ea typeface="Times New Roman"/>
              </a:rPr>
              <a:t>Действия исполнительного органа НКО:</a:t>
            </a:r>
            <a:endParaRPr b="0" lang="ru-RU" sz="1600" spc="-1" strike="noStrike">
              <a:latin typeface="Arial"/>
            </a:endParaRPr>
          </a:p>
          <a:p>
            <a:pPr algn="just">
              <a:lnSpc>
                <a:spcPct val="150000"/>
              </a:lnSpc>
            </a:pPr>
            <a:r>
              <a:rPr b="0" lang="ru-RU" sz="1600" spc="-1" strike="noStrike">
                <a:solidFill>
                  <a:srgbClr val="000000"/>
                </a:solidFill>
                <a:latin typeface="Calibri"/>
                <a:ea typeface="Times New Roman"/>
              </a:rPr>
              <a:t>1</a:t>
            </a:r>
            <a:r>
              <a:rPr b="0" lang="ru-RU" sz="1400" spc="-1" strike="noStrike">
                <a:solidFill>
                  <a:srgbClr val="000000"/>
                </a:solidFill>
                <a:latin typeface="Calibri"/>
                <a:ea typeface="Times New Roman"/>
              </a:rPr>
              <a:t>.</a:t>
            </a:r>
            <a:r>
              <a:rPr b="0" lang="ru-RU" sz="1500" spc="-1" strike="noStrike">
                <a:solidFill>
                  <a:srgbClr val="000000"/>
                </a:solidFill>
                <a:latin typeface="Calibri"/>
                <a:ea typeface="Times New Roman"/>
              </a:rPr>
              <a:t>При необходимости подать уведомление в уполномоченный госорган (например, в Роспотребнадзор, его ТО) о начале осуществления отдельных видов приносящей доход деятельности;</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2. При необходимости утвердить Положение о создании подразделения (отдела) по оказанию </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платных услуг ( производству товаров);</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3. При необходимости утвердить Регламенты (Положения) об оказании платных услуг ( производстве товаров);</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4. Утвердить прейскурант цен, иметь бланки строгой отчетности, зарегистрировать ККМ;</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5. Договоры, акты с контрагентами (потребителями услуг); </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6. Приказ руководителя о раздельном учете доходов и расходов по видам деятельности (ПДД);</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7. Приказы (Распоряжения) по оперативным вопросам деятельности;</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8. Разместить информацию в «Уголке потребителя» (на сайте, в соцсетях, </a:t>
            </a:r>
            <a:endParaRPr b="0" lang="ru-RU" sz="1500" spc="-1" strike="noStrike">
              <a:latin typeface="Arial"/>
            </a:endParaRPr>
          </a:p>
          <a:p>
            <a:pPr algn="just">
              <a:lnSpc>
                <a:spcPct val="150000"/>
              </a:lnSpc>
            </a:pPr>
            <a:r>
              <a:rPr b="0" lang="ru-RU" sz="1500" spc="-1" strike="noStrike">
                <a:solidFill>
                  <a:srgbClr val="000000"/>
                </a:solidFill>
                <a:latin typeface="Calibri"/>
                <a:ea typeface="Times New Roman"/>
              </a:rPr>
              <a:t>в помещении на стенде).</a:t>
            </a:r>
            <a:endParaRPr b="0" lang="ru-RU" sz="15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 name="CustomShape 1"/>
          <p:cNvSpPr/>
          <p:nvPr/>
        </p:nvSpPr>
        <p:spPr>
          <a:xfrm>
            <a:off x="900000" y="360000"/>
            <a:ext cx="8311320" cy="3864960"/>
          </a:xfrm>
          <a:prstGeom prst="rect">
            <a:avLst/>
          </a:prstGeom>
          <a:noFill/>
          <a:ln w="0">
            <a:noFill/>
          </a:ln>
        </p:spPr>
        <p:style>
          <a:lnRef idx="0"/>
          <a:fillRef idx="0"/>
          <a:effectRef idx="0"/>
          <a:fontRef idx="minor"/>
        </p:style>
        <p:txBody>
          <a:bodyPr lIns="90000" rIns="90000" tIns="45000" bIns="45000">
            <a:noAutofit/>
          </a:bodyPr>
          <a:p>
            <a:pPr algn="ctr">
              <a:lnSpc>
                <a:spcPct val="150000"/>
              </a:lnSpc>
            </a:pPr>
            <a:r>
              <a:rPr b="1" lang="ru-RU" sz="1800" spc="-1" strike="noStrike">
                <a:solidFill>
                  <a:srgbClr val="000000"/>
                </a:solidFill>
                <a:latin typeface="Calibri"/>
                <a:ea typeface="Arial"/>
              </a:rPr>
              <a:t>Создание юридического лица - хозяйственного общества ООО</a:t>
            </a:r>
            <a:endParaRPr b="0" lang="ru-RU" sz="1800" spc="-1" strike="noStrike">
              <a:latin typeface="Arial"/>
            </a:endParaRPr>
          </a:p>
          <a:p>
            <a:pPr algn="ctr">
              <a:lnSpc>
                <a:spcPct val="150000"/>
              </a:lnSpc>
            </a:pPr>
            <a:r>
              <a:rPr b="1" lang="ru-RU" sz="1800" spc="-1" strike="noStrike">
                <a:solidFill>
                  <a:srgbClr val="000000"/>
                </a:solidFill>
                <a:latin typeface="Calibri"/>
                <a:ea typeface="Arial"/>
              </a:rPr>
              <a:t>(единственный учредитель - НКО)</a:t>
            </a:r>
            <a:endParaRPr b="0" lang="ru-RU" sz="1800" spc="-1" strike="noStrike">
              <a:latin typeface="Arial"/>
            </a:endParaRPr>
          </a:p>
          <a:p>
            <a:pPr>
              <a:lnSpc>
                <a:spcPct val="150000"/>
              </a:lnSpc>
            </a:pPr>
            <a:endParaRPr b="0" lang="ru-RU" sz="1800" spc="-1" strike="noStrike">
              <a:latin typeface="Arial"/>
            </a:endParaRPr>
          </a:p>
          <a:p>
            <a:pPr>
              <a:lnSpc>
                <a:spcPct val="115000"/>
              </a:lnSpc>
            </a:pPr>
            <a:r>
              <a:rPr b="1" lang="ru-RU" sz="1800" spc="-1" strike="noStrike">
                <a:solidFill>
                  <a:srgbClr val="000000"/>
                </a:solidFill>
                <a:latin typeface="Calibri"/>
                <a:ea typeface="Arial"/>
              </a:rPr>
              <a:t>Решение высшего органа </a:t>
            </a:r>
            <a:endParaRPr b="0" lang="ru-RU" sz="1800" spc="-1" strike="noStrike">
              <a:latin typeface="Arial"/>
            </a:endParaRPr>
          </a:p>
          <a:p>
            <a:pPr>
              <a:lnSpc>
                <a:spcPct val="115000"/>
              </a:lnSpc>
            </a:pPr>
            <a:r>
              <a:rPr b="1" lang="ru-RU" sz="1800" spc="-1" strike="noStrike">
                <a:solidFill>
                  <a:srgbClr val="000000"/>
                </a:solidFill>
                <a:latin typeface="Calibri"/>
                <a:ea typeface="Arial"/>
              </a:rPr>
              <a:t>управления, единоличного исполнительного органа НКО</a:t>
            </a:r>
            <a:endParaRPr b="0" lang="ru-RU" sz="1800" spc="-1" strike="noStrike">
              <a:latin typeface="Arial"/>
            </a:endParaRPr>
          </a:p>
          <a:p>
            <a:pPr>
              <a:lnSpc>
                <a:spcPct val="115000"/>
              </a:lnSpc>
            </a:pPr>
            <a:endParaRPr b="0" lang="ru-RU" sz="1800" spc="-1" strike="noStrike">
              <a:latin typeface="Arial"/>
            </a:endParaRPr>
          </a:p>
          <a:p>
            <a:pPr>
              <a:lnSpc>
                <a:spcPct val="115000"/>
              </a:lnSpc>
            </a:pPr>
            <a:r>
              <a:rPr b="0" lang="ru-RU" sz="1800" spc="-1" strike="noStrike">
                <a:solidFill>
                  <a:srgbClr val="000000"/>
                </a:solidFill>
                <a:latin typeface="Calibri"/>
                <a:ea typeface="Arial"/>
              </a:rPr>
              <a:t>Учредить ООО «Астра Л» с единственным учредителем (наименование НКО) с уставным капиталом 10000 (десять тысяч) рублей;</a:t>
            </a:r>
            <a:endParaRPr b="0" lang="ru-RU" sz="1800" spc="-1" strike="noStrike">
              <a:latin typeface="Arial"/>
            </a:endParaRPr>
          </a:p>
          <a:p>
            <a:pPr>
              <a:lnSpc>
                <a:spcPct val="115000"/>
              </a:lnSpc>
            </a:pPr>
            <a:r>
              <a:rPr b="0" lang="ru-RU" sz="1800" spc="-1" strike="noStrike">
                <a:solidFill>
                  <a:srgbClr val="000000"/>
                </a:solidFill>
                <a:latin typeface="Calibri"/>
                <a:ea typeface="Arial"/>
              </a:rPr>
              <a:t>Утвердить устав ООО «Астра Л»;</a:t>
            </a:r>
            <a:endParaRPr b="0" lang="ru-RU" sz="1800" spc="-1" strike="noStrike">
              <a:latin typeface="Arial"/>
            </a:endParaRPr>
          </a:p>
          <a:p>
            <a:pPr>
              <a:lnSpc>
                <a:spcPct val="115000"/>
              </a:lnSpc>
            </a:pPr>
            <a:r>
              <a:rPr b="0" lang="ru-RU" sz="1800" spc="-1" strike="noStrike">
                <a:solidFill>
                  <a:srgbClr val="000000"/>
                </a:solidFill>
                <a:latin typeface="Calibri"/>
                <a:ea typeface="Arial"/>
              </a:rPr>
              <a:t>Адрес места нахождения: ___________; </a:t>
            </a:r>
            <a:endParaRPr b="0" lang="ru-RU" sz="1800" spc="-1" strike="noStrike">
              <a:latin typeface="Arial"/>
            </a:endParaRPr>
          </a:p>
          <a:p>
            <a:pPr>
              <a:lnSpc>
                <a:spcPct val="115000"/>
              </a:lnSpc>
            </a:pPr>
            <a:r>
              <a:rPr b="0" lang="ru-RU" sz="1800" spc="-1" strike="noStrike">
                <a:solidFill>
                  <a:srgbClr val="000000"/>
                </a:solidFill>
                <a:latin typeface="Calibri"/>
                <a:ea typeface="Arial"/>
              </a:rPr>
              <a:t>Директором назначить: ФИО__________.</a:t>
            </a:r>
            <a:endParaRPr b="0" lang="ru-RU" sz="1800" spc="-1" strike="noStrike">
              <a:latin typeface="Arial"/>
            </a:endParaRPr>
          </a:p>
          <a:p>
            <a:pPr>
              <a:lnSpc>
                <a:spcPct val="115000"/>
              </a:lnSpc>
            </a:pPr>
            <a:endParaRPr b="0" lang="ru-RU" sz="1800" spc="-1" strike="noStrike">
              <a:latin typeface="Arial"/>
            </a:endParaRPr>
          </a:p>
          <a:p>
            <a:pPr>
              <a:lnSpc>
                <a:spcPct val="115000"/>
              </a:lnSpc>
            </a:pPr>
            <a:r>
              <a:rPr b="0" lang="ru-RU" sz="1800" spc="-1" strike="noStrike">
                <a:solidFill>
                  <a:srgbClr val="000000"/>
                </a:solidFill>
                <a:latin typeface="Calibri"/>
                <a:ea typeface="Arial"/>
              </a:rPr>
              <a:t>Срок регистрации ООО в ФНС — 3 рабочих дня.</a:t>
            </a:r>
            <a:endParaRPr b="0" lang="ru-RU" sz="1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 name="CustomShape 1"/>
          <p:cNvSpPr/>
          <p:nvPr/>
        </p:nvSpPr>
        <p:spPr>
          <a:xfrm>
            <a:off x="540000" y="360000"/>
            <a:ext cx="7920000" cy="4048920"/>
          </a:xfrm>
          <a:prstGeom prst="rect">
            <a:avLst/>
          </a:prstGeom>
          <a:noFill/>
          <a:ln w="0">
            <a:noFill/>
          </a:ln>
        </p:spPr>
        <p:style>
          <a:lnRef idx="0"/>
          <a:fillRef idx="0"/>
          <a:effectRef idx="0"/>
          <a:fontRef idx="minor"/>
        </p:style>
        <p:txBody>
          <a:bodyPr lIns="90000" rIns="90000" tIns="45000" bIns="45000">
            <a:noAutofit/>
          </a:bodyPr>
          <a:p>
            <a:pPr algn="ctr">
              <a:lnSpc>
                <a:spcPct val="115000"/>
              </a:lnSpc>
            </a:pPr>
            <a:r>
              <a:rPr b="1" lang="ru-RU" sz="1600" spc="-1" strike="noStrike">
                <a:solidFill>
                  <a:srgbClr val="000000"/>
                </a:solidFill>
                <a:latin typeface="Calibri"/>
                <a:ea typeface="Arial"/>
              </a:rPr>
              <a:t>Особенности для НКО  </a:t>
            </a:r>
            <a:endParaRPr b="0" lang="ru-RU" sz="1600" spc="-1" strike="noStrike">
              <a:latin typeface="Arial"/>
            </a:endParaRPr>
          </a:p>
          <a:p>
            <a:pPr algn="ctr">
              <a:lnSpc>
                <a:spcPct val="115000"/>
              </a:lnSpc>
            </a:pPr>
            <a:r>
              <a:rPr b="1" lang="ru-RU" sz="1600" spc="-1" strike="noStrike">
                <a:solidFill>
                  <a:srgbClr val="000000"/>
                </a:solidFill>
                <a:latin typeface="Calibri"/>
                <a:ea typeface="Arial"/>
              </a:rPr>
              <a:t>при ведении предпринимательской деятельности</a:t>
            </a:r>
            <a:r>
              <a:rPr b="0" lang="ru-RU" sz="1600" spc="-1" strike="noStrike">
                <a:solidFill>
                  <a:srgbClr val="000000"/>
                </a:solidFill>
                <a:latin typeface="Calibri"/>
                <a:ea typeface="TimesNewRomanPSMT"/>
              </a:rPr>
              <a:t> </a:t>
            </a:r>
            <a:endParaRPr b="0" lang="ru-RU" sz="1600" spc="-1" strike="noStrike">
              <a:latin typeface="Arial"/>
            </a:endParaRPr>
          </a:p>
          <a:p>
            <a:pPr algn="ctr">
              <a:lnSpc>
                <a:spcPct val="115000"/>
              </a:lnSpc>
            </a:pPr>
            <a:endParaRPr b="0" lang="ru-RU" sz="1600" spc="-1" strike="noStrike">
              <a:latin typeface="Arial"/>
            </a:endParaRPr>
          </a:p>
          <a:p>
            <a:pPr algn="just">
              <a:lnSpc>
                <a:spcPct val="115000"/>
              </a:lnSpc>
            </a:pPr>
            <a:r>
              <a:rPr b="0" lang="ru-RU" sz="1500" spc="-1" strike="noStrike">
                <a:solidFill>
                  <a:srgbClr val="000000"/>
                </a:solidFill>
                <a:latin typeface="Calibri"/>
                <a:ea typeface="Arial"/>
              </a:rPr>
              <a:t>АНО вправе заниматься предпринимательской деятельностью, необходимой для достижения и соответствующей целям, ради которых она создана, учреждая для осуществления такой деятельности хозяйственные общества или участвуя в них ( пункт 5 статьи 123.24 Гражданского кодекса РФ).</a:t>
            </a:r>
            <a:endParaRPr b="0" lang="ru-RU" sz="1500" spc="-1" strike="noStrike">
              <a:latin typeface="Arial"/>
            </a:endParaRPr>
          </a:p>
          <a:p>
            <a:pPr algn="ctr">
              <a:lnSpc>
                <a:spcPct val="115000"/>
              </a:lnSpc>
            </a:pPr>
            <a:r>
              <a:rPr b="1" lang="ru-RU" sz="1600" spc="-1" strike="noStrike">
                <a:solidFill>
                  <a:srgbClr val="000000"/>
                </a:solidFill>
                <a:latin typeface="Calibri"/>
                <a:ea typeface="PTSans-Regular"/>
              </a:rPr>
              <a:t>Ограничение для благотворительных НКО</a:t>
            </a:r>
            <a:endParaRPr b="0" lang="ru-RU" sz="1600" spc="-1" strike="noStrike">
              <a:latin typeface="Arial"/>
            </a:endParaRPr>
          </a:p>
          <a:p>
            <a:pPr algn="just">
              <a:lnSpc>
                <a:spcPct val="115000"/>
              </a:lnSpc>
            </a:pPr>
            <a:r>
              <a:rPr b="0" lang="ru-RU" sz="1500" spc="-1" strike="noStrike">
                <a:solidFill>
                  <a:srgbClr val="000000"/>
                </a:solidFill>
                <a:latin typeface="Calibri"/>
                <a:ea typeface="PTSans-Regular"/>
              </a:rPr>
              <a:t>Не допускается участие благотворительной организации в хозяйственных обществах совместно с другими лицами, за исключением случаев, если такое участие является результатом получения благотворительной организацией ценных бумаг хозяйственных обществ на пополнение ее целевого капитала или приобретения благотворительной организацией акций хозяйственных обществ за счет денежных средств, составляющих ее целевой капитал, в порядке, установленном Федеральным законом "О порядке формирования и использования целевого капитала некоммерческих организаций" </a:t>
            </a:r>
            <a:endParaRPr b="0" lang="ru-RU" sz="1500" spc="-1" strike="noStrike">
              <a:latin typeface="Arial"/>
            </a:endParaRPr>
          </a:p>
          <a:p>
            <a:pPr algn="just">
              <a:lnSpc>
                <a:spcPct val="115000"/>
              </a:lnSpc>
            </a:pPr>
            <a:r>
              <a:rPr b="0" lang="ru-RU" sz="1500" spc="-1" strike="noStrike">
                <a:solidFill>
                  <a:srgbClr val="000000"/>
                </a:solidFill>
                <a:latin typeface="Calibri"/>
                <a:ea typeface="PTSans-Regular"/>
              </a:rPr>
              <a:t> </a:t>
            </a:r>
            <a:r>
              <a:rPr b="0" lang="ru-RU" sz="1500" spc="-1" strike="noStrike">
                <a:solidFill>
                  <a:srgbClr val="000000"/>
                </a:solidFill>
                <a:latin typeface="Calibri"/>
                <a:ea typeface="PTSans-Regular"/>
              </a:rPr>
              <a:t>(пункт 4 статьи 12 Федерального закона "О благотворительной деятельности и добровольчестве (волонтерстве)"). </a:t>
            </a:r>
            <a:endParaRPr b="0" lang="ru-RU" sz="15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6" name="CustomShape 1"/>
          <p:cNvSpPr/>
          <p:nvPr/>
        </p:nvSpPr>
        <p:spPr>
          <a:xfrm>
            <a:off x="720000" y="180000"/>
            <a:ext cx="7740000" cy="3968280"/>
          </a:xfrm>
          <a:prstGeom prst="rect">
            <a:avLst/>
          </a:prstGeom>
          <a:noFill/>
          <a:ln w="0">
            <a:noFill/>
          </a:ln>
        </p:spPr>
        <p:style>
          <a:lnRef idx="0"/>
          <a:fillRef idx="0"/>
          <a:effectRef idx="0"/>
          <a:fontRef idx="minor"/>
        </p:style>
        <p:txBody>
          <a:bodyPr lIns="90000" rIns="90000" tIns="45000" bIns="45000">
            <a:noAutofit/>
          </a:bodyPr>
          <a:p>
            <a:pPr algn="ctr">
              <a:lnSpc>
                <a:spcPct val="150000"/>
              </a:lnSpc>
            </a:pPr>
            <a:r>
              <a:rPr b="1" lang="ru-RU" sz="1600" spc="-1" strike="noStrike">
                <a:solidFill>
                  <a:srgbClr val="000000"/>
                </a:solidFill>
                <a:latin typeface="Calibri"/>
                <a:ea typeface="Arial"/>
              </a:rPr>
              <a:t>Налогообложение поступлений НКО </a:t>
            </a:r>
            <a:endParaRPr b="0" lang="ru-RU" sz="1600" spc="-1" strike="noStrike">
              <a:latin typeface="Arial"/>
            </a:endParaRPr>
          </a:p>
          <a:p>
            <a:pPr algn="ctr">
              <a:lnSpc>
                <a:spcPct val="150000"/>
              </a:lnSpc>
            </a:pPr>
            <a:r>
              <a:rPr b="1" lang="ru-RU" sz="1600" spc="-1" strike="noStrike">
                <a:solidFill>
                  <a:srgbClr val="000000"/>
                </a:solidFill>
                <a:latin typeface="Calibri"/>
                <a:ea typeface="Arial"/>
              </a:rPr>
              <a:t>от приносящей доход деятельности</a:t>
            </a:r>
            <a:endParaRPr b="0" lang="ru-RU" sz="1600" spc="-1" strike="noStrike">
              <a:latin typeface="Arial"/>
            </a:endParaRPr>
          </a:p>
          <a:p>
            <a:pPr>
              <a:lnSpc>
                <a:spcPct val="115000"/>
              </a:lnSpc>
            </a:pPr>
            <a:endParaRPr b="0" lang="ru-RU" sz="1600" spc="-1" strike="noStrike">
              <a:latin typeface="Arial"/>
            </a:endParaRPr>
          </a:p>
          <a:p>
            <a:pPr algn="just">
              <a:lnSpc>
                <a:spcPct val="150000"/>
              </a:lnSpc>
            </a:pPr>
            <a:r>
              <a:rPr b="0" lang="ru-RU" sz="1500" spc="-1" strike="noStrike">
                <a:solidFill>
                  <a:srgbClr val="000000"/>
                </a:solidFill>
                <a:latin typeface="Calibri"/>
                <a:ea typeface="Arial"/>
              </a:rPr>
              <a:t>-доход от реализации товаров, работ, услуг, имущественных прав, включая дивиденды от деятельности хозяйственных обществ, кроме тех, уставный капитал которых состоит полностью из вкладов этой НКО, </a:t>
            </a:r>
            <a:endParaRPr b="0" lang="ru-RU" sz="1500" spc="-1" strike="noStrike">
              <a:latin typeface="Arial"/>
            </a:endParaRPr>
          </a:p>
          <a:p>
            <a:pPr algn="just">
              <a:lnSpc>
                <a:spcPct val="150000"/>
              </a:lnSpc>
            </a:pPr>
            <a:r>
              <a:rPr b="0" lang="ru-RU" sz="1500" spc="-1" strike="noStrike">
                <a:solidFill>
                  <a:srgbClr val="000000"/>
                </a:solidFill>
                <a:latin typeface="Calibri"/>
                <a:ea typeface="Arial"/>
              </a:rPr>
              <a:t>-внереализационные доходы, включая доходы по ценным бумагам, проценты  по остатку на расчетном счете, по депозитному вкладу, по договорам займа,  курсовая разница</a:t>
            </a:r>
            <a:endParaRPr b="0" lang="ru-RU" sz="1500" spc="-1" strike="noStrike">
              <a:latin typeface="Arial"/>
            </a:endParaRPr>
          </a:p>
          <a:p>
            <a:pPr algn="just">
              <a:lnSpc>
                <a:spcPct val="150000"/>
              </a:lnSpc>
            </a:pPr>
            <a:r>
              <a:rPr b="0" lang="ru-RU" sz="1500" spc="-1" strike="noStrike">
                <a:solidFill>
                  <a:srgbClr val="000000"/>
                </a:solidFill>
                <a:latin typeface="Calibri"/>
                <a:ea typeface="Arial"/>
              </a:rPr>
              <a:t>облагаются</a:t>
            </a:r>
            <a:r>
              <a:rPr b="1" lang="ru-RU" sz="1500" spc="-1" strike="noStrike">
                <a:solidFill>
                  <a:srgbClr val="000000"/>
                </a:solidFill>
                <a:latin typeface="Calibri"/>
                <a:ea typeface="Arial"/>
              </a:rPr>
              <a:t>  налогом на прибыль ( ставка от 0 до 20%); </a:t>
            </a:r>
            <a:endParaRPr b="0" lang="ru-RU" sz="1500" spc="-1" strike="noStrike">
              <a:latin typeface="Arial"/>
            </a:endParaRPr>
          </a:p>
          <a:p>
            <a:pPr algn="just">
              <a:lnSpc>
                <a:spcPct val="150000"/>
              </a:lnSpc>
            </a:pPr>
            <a:r>
              <a:rPr b="0" lang="ru-RU" sz="1500" spc="-1" strike="noStrike">
                <a:solidFill>
                  <a:srgbClr val="000000"/>
                </a:solidFill>
                <a:latin typeface="Calibri"/>
                <a:ea typeface="Arial"/>
              </a:rPr>
              <a:t>-НКО </a:t>
            </a:r>
            <a:r>
              <a:rPr b="1" lang="ru-RU" sz="1500" spc="-1" strike="noStrike">
                <a:solidFill>
                  <a:srgbClr val="000000"/>
                </a:solidFill>
                <a:latin typeface="Calibri"/>
                <a:ea typeface="Arial"/>
              </a:rPr>
              <a:t>на УСНО</a:t>
            </a:r>
            <a:r>
              <a:rPr b="0" lang="ru-RU" sz="1500" spc="-1" strike="noStrike">
                <a:solidFill>
                  <a:srgbClr val="000000"/>
                </a:solidFill>
                <a:latin typeface="Calibri"/>
                <a:ea typeface="Arial"/>
              </a:rPr>
              <a:t> уплачивает 6 % ( объект налогообложения доходы) или 15 % ( объект налогообложения доходы минус  расходы).</a:t>
            </a:r>
            <a:endParaRPr b="0" lang="ru-RU" sz="1500" spc="-1" strike="noStrike">
              <a:latin typeface="Arial"/>
            </a:endParaRPr>
          </a:p>
          <a:p>
            <a:pPr algn="just">
              <a:lnSpc>
                <a:spcPct val="150000"/>
              </a:lnSpc>
            </a:pPr>
            <a:r>
              <a:rPr b="0" lang="ru-RU" sz="1500" spc="-1" strike="noStrike">
                <a:solidFill>
                  <a:srgbClr val="000000"/>
                </a:solidFill>
                <a:latin typeface="Calibri"/>
                <a:ea typeface="Arial"/>
              </a:rPr>
              <a:t>При реализации товаров, работ, услуг, имущественных прав НКО уплачивают в бюджет </a:t>
            </a:r>
            <a:r>
              <a:rPr b="1" lang="ru-RU" sz="1500" spc="-1" strike="noStrike">
                <a:solidFill>
                  <a:srgbClr val="000000"/>
                </a:solidFill>
                <a:latin typeface="Calibri"/>
                <a:ea typeface="Arial"/>
              </a:rPr>
              <a:t> НДС (10-20%).</a:t>
            </a:r>
            <a:endParaRPr b="0" lang="ru-RU" sz="15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7" name="CustomShape 1"/>
          <p:cNvSpPr/>
          <p:nvPr/>
        </p:nvSpPr>
        <p:spPr>
          <a:xfrm>
            <a:off x="900000" y="360000"/>
            <a:ext cx="7200000" cy="4360680"/>
          </a:xfrm>
          <a:prstGeom prst="rect">
            <a:avLst/>
          </a:prstGeom>
          <a:noFill/>
          <a:ln w="0">
            <a:noFill/>
          </a:ln>
        </p:spPr>
        <p:style>
          <a:lnRef idx="0"/>
          <a:fillRef idx="0"/>
          <a:effectRef idx="0"/>
          <a:fontRef idx="minor"/>
        </p:style>
        <p:txBody>
          <a:bodyPr lIns="90000" rIns="90000" tIns="45000" bIns="45000">
            <a:noAutofit/>
          </a:bodyPr>
          <a:p>
            <a:pPr algn="ctr">
              <a:lnSpc>
                <a:spcPct val="115000"/>
              </a:lnSpc>
            </a:pPr>
            <a:r>
              <a:rPr b="1" lang="ru-RU" sz="1800" spc="-1" strike="noStrike">
                <a:solidFill>
                  <a:srgbClr val="000000"/>
                </a:solidFill>
                <a:latin typeface="Calibri"/>
                <a:ea typeface="Arial;sans-serif"/>
              </a:rPr>
              <a:t>Основные правила для НКО </a:t>
            </a:r>
            <a:endParaRPr b="0" lang="ru-RU" sz="1800" spc="-1" strike="noStrike">
              <a:latin typeface="Arial"/>
            </a:endParaRPr>
          </a:p>
          <a:p>
            <a:pPr algn="ctr">
              <a:lnSpc>
                <a:spcPct val="115000"/>
              </a:lnSpc>
            </a:pPr>
            <a:r>
              <a:rPr b="1" lang="ru-RU" sz="1800" spc="-1" strike="noStrike">
                <a:solidFill>
                  <a:srgbClr val="000000"/>
                </a:solidFill>
                <a:latin typeface="Calibri"/>
                <a:ea typeface="Arial;sans-serif"/>
              </a:rPr>
              <a:t>при ведении приносящей доход деятельности</a:t>
            </a:r>
            <a:endParaRPr b="0" lang="ru-RU" sz="1800" spc="-1" strike="noStrike">
              <a:latin typeface="Arial"/>
            </a:endParaRPr>
          </a:p>
          <a:p>
            <a:pPr algn="just">
              <a:lnSpc>
                <a:spcPct val="150000"/>
              </a:lnSpc>
            </a:pPr>
            <a:r>
              <a:rPr b="0" lang="ru-RU" sz="1500" spc="-1" strike="noStrike">
                <a:solidFill>
                  <a:srgbClr val="000000"/>
                </a:solidFill>
                <a:latin typeface="Calibri"/>
                <a:ea typeface="Arial;sans-serif"/>
              </a:rPr>
              <a:t>-НКО должна вести раздельный учет доходов и расходов по ПДД;</a:t>
            </a:r>
            <a:endParaRPr b="0" lang="ru-RU" sz="1500" spc="-1" strike="noStrike">
              <a:latin typeface="Arial"/>
            </a:endParaRPr>
          </a:p>
          <a:p>
            <a:pPr algn="just">
              <a:lnSpc>
                <a:spcPct val="150000"/>
              </a:lnSpc>
            </a:pPr>
            <a:r>
              <a:rPr b="0" lang="ru-RU" sz="1500" spc="-1" strike="noStrike">
                <a:solidFill>
                  <a:srgbClr val="000000"/>
                </a:solidFill>
                <a:latin typeface="Calibri"/>
                <a:ea typeface="Arial;sans-serif"/>
              </a:rPr>
              <a:t>-полученная НКО прибыль не подлежит распределению между учредителями (участниками, членами) НКО;</a:t>
            </a:r>
            <a:endParaRPr b="0" lang="ru-RU" sz="1500" spc="-1" strike="noStrike">
              <a:latin typeface="Arial"/>
            </a:endParaRPr>
          </a:p>
          <a:p>
            <a:pPr algn="just">
              <a:lnSpc>
                <a:spcPct val="150000"/>
              </a:lnSpc>
            </a:pPr>
            <a:r>
              <a:rPr b="0" lang="ru-RU" sz="1500" spc="-1" strike="noStrike">
                <a:solidFill>
                  <a:srgbClr val="000000"/>
                </a:solidFill>
                <a:latin typeface="Calibri"/>
                <a:ea typeface="Arial;sans-serif"/>
              </a:rPr>
              <a:t>-НКО запрещено заключать договоры о совместной деятельности (договоры простого товарищества) для осуществления приносящей доход деятельности  ( п. 2 ст.1041 ГК РФ);</a:t>
            </a:r>
            <a:endParaRPr b="0" lang="ru-RU" sz="1500" spc="-1" strike="noStrike">
              <a:latin typeface="Arial"/>
            </a:endParaRPr>
          </a:p>
          <a:p>
            <a:pPr algn="just">
              <a:lnSpc>
                <a:spcPct val="150000"/>
              </a:lnSpc>
            </a:pPr>
            <a:r>
              <a:rPr b="0" lang="ru-RU" sz="1500" spc="-1" strike="noStrike">
                <a:solidFill>
                  <a:srgbClr val="000000"/>
                </a:solidFill>
                <a:latin typeface="Calibri"/>
                <a:ea typeface="Arial;sans-serif"/>
              </a:rPr>
              <a:t>-использование НКО целевых поступлений -денег, основных средств (помещений, транспорта, оборудования) -  для ведения ПДД налоговые органы считают использованием не по назначению  и считают эти целевые средства доходом НКО;</a:t>
            </a:r>
            <a:endParaRPr b="0" lang="ru-RU" sz="1500" spc="-1" strike="noStrike">
              <a:latin typeface="Arial"/>
            </a:endParaRPr>
          </a:p>
          <a:p>
            <a:pPr algn="just">
              <a:lnSpc>
                <a:spcPct val="150000"/>
              </a:lnSpc>
            </a:pPr>
            <a:r>
              <a:rPr b="0" lang="ru-RU" sz="1500" spc="-1" strike="noStrike">
                <a:solidFill>
                  <a:srgbClr val="000000"/>
                </a:solidFill>
                <a:latin typeface="Calibri"/>
                <a:ea typeface="Arial;sans-serif"/>
              </a:rPr>
              <a:t>- НКО осуществляет ПДД деятельность наряду с уставной деятельностью, не подменяя последнюю</a:t>
            </a:r>
            <a:r>
              <a:rPr b="0" i="1" lang="ru-RU" sz="1500" spc="-1" strike="noStrike">
                <a:solidFill>
                  <a:srgbClr val="000000"/>
                </a:solidFill>
                <a:latin typeface="Calibri"/>
                <a:ea typeface="Arial;sans-serif"/>
              </a:rPr>
              <a:t>;</a:t>
            </a:r>
            <a:endParaRPr b="0" lang="ru-RU" sz="15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8" name="CustomShape 1"/>
          <p:cNvSpPr/>
          <p:nvPr/>
        </p:nvSpPr>
        <p:spPr>
          <a:xfrm>
            <a:off x="540000" y="360000"/>
            <a:ext cx="7920000" cy="3958920"/>
          </a:xfrm>
          <a:prstGeom prst="rect">
            <a:avLst/>
          </a:prstGeom>
          <a:noFill/>
          <a:ln w="0">
            <a:noFill/>
          </a:ln>
        </p:spPr>
        <p:style>
          <a:lnRef idx="0"/>
          <a:fillRef idx="0"/>
          <a:effectRef idx="0"/>
          <a:fontRef idx="minor"/>
        </p:style>
        <p:txBody>
          <a:bodyPr lIns="90000" rIns="90000" tIns="45000" bIns="45000">
            <a:noAutofit/>
          </a:bodyPr>
          <a:p>
            <a:pPr algn="ctr">
              <a:lnSpc>
                <a:spcPct val="150000"/>
              </a:lnSpc>
            </a:pPr>
            <a:r>
              <a:rPr b="1" lang="ru-RU" sz="2000" spc="-1" strike="noStrike">
                <a:solidFill>
                  <a:srgbClr val="000000"/>
                </a:solidFill>
                <a:latin typeface="Calibri"/>
                <a:ea typeface="Arial;sans-serif"/>
              </a:rPr>
              <a:t>Основные правила для НКО </a:t>
            </a:r>
            <a:endParaRPr b="0" lang="ru-RU" sz="2000" spc="-1" strike="noStrike">
              <a:latin typeface="Arial"/>
            </a:endParaRPr>
          </a:p>
          <a:p>
            <a:pPr algn="ctr">
              <a:lnSpc>
                <a:spcPct val="150000"/>
              </a:lnSpc>
            </a:pPr>
            <a:r>
              <a:rPr b="1" lang="ru-RU" sz="2000" spc="-1" strike="noStrike">
                <a:solidFill>
                  <a:srgbClr val="000000"/>
                </a:solidFill>
                <a:latin typeface="Calibri"/>
                <a:ea typeface="Arial;sans-serif"/>
              </a:rPr>
              <a:t>при ведении приносящей доход деятельности</a:t>
            </a:r>
            <a:endParaRPr b="0" lang="ru-RU" sz="2000" spc="-1" strike="noStrike">
              <a:latin typeface="Arial"/>
            </a:endParaRPr>
          </a:p>
          <a:p>
            <a:pPr>
              <a:lnSpc>
                <a:spcPct val="150000"/>
              </a:lnSpc>
            </a:pPr>
            <a:endParaRPr b="0" lang="ru-RU" sz="2000" spc="-1" strike="noStrike">
              <a:latin typeface="Arial"/>
            </a:endParaRPr>
          </a:p>
          <a:p>
            <a:pPr algn="just">
              <a:lnSpc>
                <a:spcPct val="150000"/>
              </a:lnSpc>
            </a:pPr>
            <a:r>
              <a:rPr b="0" lang="ru-RU" sz="2000" spc="-1" strike="noStrike">
                <a:solidFill>
                  <a:srgbClr val="000000"/>
                </a:solidFill>
                <a:latin typeface="Calibri"/>
                <a:ea typeface="Arial;sans-serif"/>
              </a:rPr>
              <a:t>- </a:t>
            </a:r>
            <a:r>
              <a:rPr b="0" lang="ru-RU" sz="1800" spc="-1" strike="noStrike">
                <a:solidFill>
                  <a:srgbClr val="000000"/>
                </a:solidFill>
                <a:latin typeface="Calibri"/>
                <a:ea typeface="Arial;sans-serif"/>
              </a:rPr>
              <a:t>производимые НКО товары, оказываемые услуги как приносящая доход деятельность должны соответствовать целям создания и предмету деятельности НКО;</a:t>
            </a:r>
            <a:endParaRPr b="0" lang="ru-RU" sz="1800" spc="-1" strike="noStrike">
              <a:latin typeface="Arial"/>
            </a:endParaRPr>
          </a:p>
          <a:p>
            <a:pPr algn="just">
              <a:lnSpc>
                <a:spcPct val="150000"/>
              </a:lnSpc>
            </a:pPr>
            <a:r>
              <a:rPr b="0" lang="ru-RU" sz="1800" spc="-1" strike="noStrike">
                <a:solidFill>
                  <a:srgbClr val="000000"/>
                </a:solidFill>
                <a:latin typeface="Calibri"/>
                <a:ea typeface="Arial;sans-serif"/>
              </a:rPr>
              <a:t>- </a:t>
            </a:r>
            <a:r>
              <a:rPr b="0" lang="ru-RU" sz="1800" spc="-1" strike="noStrike">
                <a:solidFill>
                  <a:srgbClr val="000000"/>
                </a:solidFill>
                <a:latin typeface="Calibri"/>
                <a:ea typeface="Times New Roman"/>
              </a:rPr>
              <a:t>НКО необходимо внести в ЕГРЮЛ коды по ОКВЭД в соответствии с видами деятельности; </a:t>
            </a:r>
            <a:endParaRPr b="0" lang="ru-RU" sz="1800" spc="-1" strike="noStrike">
              <a:latin typeface="Arial"/>
            </a:endParaRPr>
          </a:p>
          <a:p>
            <a:pPr algn="just">
              <a:lnSpc>
                <a:spcPct val="150000"/>
              </a:lnSpc>
            </a:pPr>
            <a:r>
              <a:rPr b="0" lang="ru-RU" sz="1800" spc="-1" strike="noStrike">
                <a:solidFill>
                  <a:srgbClr val="000000"/>
                </a:solidFill>
                <a:latin typeface="Calibri"/>
                <a:ea typeface="Times New Roman"/>
              </a:rPr>
              <a:t>- при необходимости получить лицензии,  пройти аккредитацию, вступить в СРО, повысить квалификацию сотрудников.</a:t>
            </a:r>
            <a:endParaRPr b="0" lang="ru-RU" sz="1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9" name="CustomShape 1"/>
          <p:cNvSpPr/>
          <p:nvPr/>
        </p:nvSpPr>
        <p:spPr>
          <a:xfrm>
            <a:off x="360000" y="540000"/>
            <a:ext cx="8274600" cy="3598920"/>
          </a:xfrm>
          <a:prstGeom prst="rect">
            <a:avLst/>
          </a:prstGeom>
          <a:noFill/>
          <a:ln w="0">
            <a:noFill/>
          </a:ln>
        </p:spPr>
        <p:style>
          <a:lnRef idx="0"/>
          <a:fillRef idx="0"/>
          <a:effectRef idx="0"/>
          <a:fontRef idx="minor"/>
        </p:style>
        <p:txBody>
          <a:bodyPr lIns="90000" rIns="90000" tIns="45000" bIns="45000">
            <a:noAutofit/>
          </a:bodyPr>
          <a:p>
            <a:pPr algn="ctr">
              <a:lnSpc>
                <a:spcPct val="150000"/>
              </a:lnSpc>
            </a:pPr>
            <a:r>
              <a:rPr b="1" lang="ru-RU" sz="2000" spc="-1" strike="noStrike">
                <a:solidFill>
                  <a:srgbClr val="000000"/>
                </a:solidFill>
                <a:latin typeface="Calibri"/>
                <a:ea typeface="Arial;sans-serif"/>
              </a:rPr>
              <a:t>Возможные сложности для НКО при ведении ПДД</a:t>
            </a:r>
            <a:endParaRPr b="0" lang="ru-RU" sz="2000" spc="-1" strike="noStrike">
              <a:latin typeface="Arial"/>
            </a:endParaRPr>
          </a:p>
          <a:p>
            <a:pPr algn="just">
              <a:lnSpc>
                <a:spcPct val="150000"/>
              </a:lnSpc>
            </a:pPr>
            <a:r>
              <a:rPr b="0" lang="ru-RU" sz="2000" spc="-1" strike="noStrike">
                <a:solidFill>
                  <a:srgbClr val="000000"/>
                </a:solidFill>
                <a:latin typeface="Calibri"/>
                <a:ea typeface="Arial;sans-serif"/>
              </a:rPr>
              <a:t>- СОНКО при ведении ПДД могут отказать в предоставлении мер имущественной поддержки (безвозмездное предоставление помещений из специального реестра);</a:t>
            </a:r>
            <a:endParaRPr b="0" lang="ru-RU" sz="2000" spc="-1" strike="noStrike">
              <a:latin typeface="Arial"/>
            </a:endParaRPr>
          </a:p>
          <a:p>
            <a:pPr algn="just">
              <a:lnSpc>
                <a:spcPct val="150000"/>
              </a:lnSpc>
            </a:pPr>
            <a:r>
              <a:rPr b="0" lang="ru-RU" sz="2000" spc="-1" strike="noStrike">
                <a:solidFill>
                  <a:srgbClr val="000000"/>
                </a:solidFill>
                <a:latin typeface="Calibri"/>
                <a:ea typeface="Arial;sans-serif"/>
              </a:rPr>
              <a:t>- имущество, полученное в качестве господдержки, не может использоваться на ПДД;</a:t>
            </a:r>
            <a:endParaRPr b="0" lang="ru-RU" sz="2000" spc="-1" strike="noStrike">
              <a:latin typeface="Arial"/>
            </a:endParaRPr>
          </a:p>
          <a:p>
            <a:pPr algn="just">
              <a:lnSpc>
                <a:spcPct val="150000"/>
              </a:lnSpc>
            </a:pPr>
            <a:r>
              <a:rPr b="0" lang="ru-RU" sz="2000" spc="-1" strike="noStrike">
                <a:solidFill>
                  <a:srgbClr val="000000"/>
                </a:solidFill>
                <a:latin typeface="Calibri"/>
                <a:ea typeface="Arial;sans-serif"/>
              </a:rPr>
              <a:t>- может быть отказ НКО-арендатору в возможности применения понижающего коэффициента к стоимости аренды помещения по договору аренды государственного (муниципального) имущества.</a:t>
            </a:r>
            <a:endParaRPr b="0" lang="ru-RU" sz="20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0" name="CustomShape 1"/>
          <p:cNvSpPr/>
          <p:nvPr/>
        </p:nvSpPr>
        <p:spPr>
          <a:xfrm>
            <a:off x="540000" y="360000"/>
            <a:ext cx="8280000" cy="4138920"/>
          </a:xfrm>
          <a:prstGeom prst="rect">
            <a:avLst/>
          </a:prstGeom>
          <a:noFill/>
          <a:ln w="0">
            <a:noFill/>
          </a:ln>
        </p:spPr>
        <p:style>
          <a:lnRef idx="0"/>
          <a:fillRef idx="0"/>
          <a:effectRef idx="0"/>
          <a:fontRef idx="minor"/>
        </p:style>
        <p:txBody>
          <a:bodyPr lIns="90000" rIns="90000" tIns="45000" bIns="45000">
            <a:noAutofit/>
          </a:bodyPr>
          <a:p>
            <a:pPr algn="just">
              <a:lnSpc>
                <a:spcPct val="150000"/>
              </a:lnSpc>
            </a:pPr>
            <a:r>
              <a:rPr b="1" lang="ru-RU" sz="2200" spc="-1" strike="noStrike">
                <a:solidFill>
                  <a:srgbClr val="000000"/>
                </a:solidFill>
                <a:latin typeface="Calibri"/>
                <a:ea typeface="Arial;sans-serif"/>
              </a:rPr>
              <a:t>Основные нормативные правовые акты, регулирующие ПДД НКО</a:t>
            </a:r>
            <a:endParaRPr b="0" lang="ru-RU" sz="2200" spc="-1" strike="noStrike">
              <a:latin typeface="Arial"/>
            </a:endParaRPr>
          </a:p>
          <a:p>
            <a:pPr algn="just">
              <a:lnSpc>
                <a:spcPct val="150000"/>
              </a:lnSpc>
            </a:pPr>
            <a:endParaRPr b="0" lang="ru-RU" sz="2200" spc="-1" strike="noStrike">
              <a:latin typeface="Arial"/>
            </a:endParaRPr>
          </a:p>
          <a:p>
            <a:pPr algn="just">
              <a:lnSpc>
                <a:spcPct val="150000"/>
              </a:lnSpc>
            </a:pPr>
            <a:r>
              <a:rPr b="0" lang="ru-RU" sz="2200" spc="-1" strike="noStrike">
                <a:solidFill>
                  <a:srgbClr val="000000"/>
                </a:solidFill>
                <a:latin typeface="Calibri"/>
                <a:ea typeface="Arial;sans-serif"/>
              </a:rPr>
              <a:t>- Гражданский кодекс РФ (абзац 3 пункта 1 статьи 2);</a:t>
            </a:r>
            <a:endParaRPr b="0" lang="ru-RU" sz="2200" spc="-1" strike="noStrike">
              <a:latin typeface="Arial"/>
            </a:endParaRPr>
          </a:p>
          <a:p>
            <a:pPr algn="just">
              <a:lnSpc>
                <a:spcPct val="150000"/>
              </a:lnSpc>
            </a:pPr>
            <a:r>
              <a:rPr b="0" lang="ru-RU" sz="2200" spc="-1" strike="noStrike">
                <a:solidFill>
                  <a:srgbClr val="000000"/>
                </a:solidFill>
                <a:latin typeface="Calibri"/>
                <a:ea typeface="Arial;sans-serif"/>
              </a:rPr>
              <a:t>- Налоговый кодекс РФ: </a:t>
            </a:r>
            <a:endParaRPr b="0" lang="ru-RU" sz="2200" spc="-1" strike="noStrike">
              <a:latin typeface="Arial"/>
            </a:endParaRPr>
          </a:p>
          <a:p>
            <a:pPr algn="just">
              <a:lnSpc>
                <a:spcPct val="150000"/>
              </a:lnSpc>
            </a:pPr>
            <a:r>
              <a:rPr b="0" lang="ru-RU" sz="2200" spc="-1" strike="noStrike">
                <a:solidFill>
                  <a:srgbClr val="000000"/>
                </a:solidFill>
                <a:latin typeface="Calibri"/>
                <a:ea typeface="Arial;sans-serif"/>
              </a:rPr>
              <a:t>(пункт 1 статьи 38, подпункт 3 пункта 3 статьи 39, статья 41, </a:t>
            </a:r>
            <a:endParaRPr b="0" lang="ru-RU" sz="2200" spc="-1" strike="noStrike">
              <a:latin typeface="Arial"/>
            </a:endParaRPr>
          </a:p>
          <a:p>
            <a:pPr algn="just">
              <a:lnSpc>
                <a:spcPct val="150000"/>
              </a:lnSpc>
            </a:pPr>
            <a:r>
              <a:rPr b="0" lang="ru-RU" sz="2200" spc="-1" strike="noStrike">
                <a:solidFill>
                  <a:srgbClr val="000000"/>
                </a:solidFill>
                <a:latin typeface="Calibri"/>
                <a:ea typeface="Arial;sans-serif"/>
              </a:rPr>
              <a:t>статья 249, подпункт 11.1 пункта 1 и подпункт 1 пункта 2 статьи 251 НК РФ);</a:t>
            </a:r>
            <a:endParaRPr b="0" lang="ru-RU" sz="2200" spc="-1" strike="noStrike">
              <a:latin typeface="Arial"/>
            </a:endParaRPr>
          </a:p>
          <a:p>
            <a:pPr algn="just">
              <a:lnSpc>
                <a:spcPct val="150000"/>
              </a:lnSpc>
            </a:pPr>
            <a:r>
              <a:rPr b="0" lang="ru-RU" sz="2200" spc="-1" strike="noStrike">
                <a:solidFill>
                  <a:srgbClr val="000000"/>
                </a:solidFill>
                <a:latin typeface="Calibri"/>
                <a:ea typeface="Arial;sans-serif"/>
              </a:rPr>
              <a:t>- Закон РФ от 07.02.1992 N 2300-1 "О защите прав потребителей".</a:t>
            </a:r>
            <a:endParaRPr b="0" lang="ru-RU" sz="2200" spc="-1" strike="noStrike">
              <a:latin typeface="Arial"/>
            </a:endParaRPr>
          </a:p>
          <a:p>
            <a:pPr algn="just">
              <a:lnSpc>
                <a:spcPct val="150000"/>
              </a:lnSpc>
            </a:pPr>
            <a:endParaRPr b="0" lang="ru-RU" sz="22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1" name="CustomShape 1"/>
          <p:cNvSpPr/>
          <p:nvPr/>
        </p:nvSpPr>
        <p:spPr>
          <a:xfrm>
            <a:off x="1867320" y="438840"/>
            <a:ext cx="4611600" cy="4423680"/>
          </a:xfrm>
          <a:prstGeom prst="rect">
            <a:avLst/>
          </a:prstGeom>
          <a:noFill/>
          <a:ln w="0">
            <a:noFill/>
          </a:ln>
        </p:spPr>
        <p:style>
          <a:lnRef idx="0"/>
          <a:fillRef idx="0"/>
          <a:effectRef idx="0"/>
          <a:fontRef idx="minor"/>
        </p:style>
        <p:txBody>
          <a:bodyPr lIns="90000" rIns="90000" tIns="45000" bIns="45000">
            <a:noAutofit/>
          </a:bodyPr>
          <a:p>
            <a:pPr algn="ctr">
              <a:lnSpc>
                <a:spcPct val="150000"/>
              </a:lnSpc>
            </a:pPr>
            <a:r>
              <a:rPr b="0" lang="ru-RU" sz="2200" spc="-1" strike="noStrike">
                <a:solidFill>
                  <a:srgbClr val="000000"/>
                </a:solidFill>
                <a:latin typeface="Calibri"/>
                <a:ea typeface="Arial;sans-serif"/>
              </a:rPr>
              <a:t>Спецкурс Правовой команды </a:t>
            </a:r>
            <a:endParaRPr b="0" lang="ru-RU" sz="2200" spc="-1" strike="noStrike">
              <a:latin typeface="Arial"/>
            </a:endParaRPr>
          </a:p>
          <a:p>
            <a:pPr algn="ctr">
              <a:lnSpc>
                <a:spcPct val="150000"/>
              </a:lnSpc>
            </a:pPr>
            <a:r>
              <a:rPr b="0" lang="ru-RU" sz="2200" spc="-1" strike="noStrike">
                <a:solidFill>
                  <a:srgbClr val="000000"/>
                </a:solidFill>
                <a:latin typeface="Calibri"/>
                <a:ea typeface="Arial;sans-serif"/>
              </a:rPr>
              <a:t>Зарабатываем по закону</a:t>
            </a:r>
            <a:endParaRPr b="0" lang="ru-RU" sz="2200" spc="-1" strike="noStrike">
              <a:latin typeface="Arial"/>
            </a:endParaRPr>
          </a:p>
          <a:p>
            <a:pPr algn="ctr">
              <a:lnSpc>
                <a:spcPct val="150000"/>
              </a:lnSpc>
            </a:pPr>
            <a:r>
              <a:rPr b="0" lang="ru-RU" sz="2200" spc="-1" strike="noStrike" u="sng">
                <a:solidFill>
                  <a:srgbClr val="96324e"/>
                </a:solidFill>
                <a:uFillTx/>
                <a:latin typeface="Calibri"/>
                <a:ea typeface="Arial;sans-serif"/>
                <a:hlinkClick r:id="rId1"/>
              </a:rPr>
              <a:t>https://edu.ngo-law.ru/#rec368490597</a:t>
            </a:r>
            <a:endParaRPr b="0" lang="ru-RU" sz="2200" spc="-1" strike="noStrike">
              <a:latin typeface="Arial"/>
            </a:endParaRPr>
          </a:p>
          <a:p>
            <a:pPr algn="ctr">
              <a:lnSpc>
                <a:spcPct val="150000"/>
              </a:lnSpc>
            </a:pPr>
            <a:r>
              <a:rPr b="0" lang="ru-RU" sz="2200" spc="-1" strike="noStrike">
                <a:solidFill>
                  <a:srgbClr val="000000"/>
                </a:solidFill>
                <a:latin typeface="Calibri"/>
                <a:ea typeface="Arial;sans-serif"/>
              </a:rPr>
              <a:t>Бесплатные консультации </a:t>
            </a:r>
            <a:endParaRPr b="0" lang="ru-RU" sz="2200" spc="-1" strike="noStrike">
              <a:latin typeface="Arial"/>
            </a:endParaRPr>
          </a:p>
          <a:p>
            <a:pPr algn="ctr">
              <a:lnSpc>
                <a:spcPct val="150000"/>
              </a:lnSpc>
            </a:pPr>
            <a:r>
              <a:rPr b="0" lang="ru-RU" sz="2200" spc="-1" strike="noStrike">
                <a:solidFill>
                  <a:srgbClr val="000000"/>
                </a:solidFill>
                <a:latin typeface="Calibri"/>
                <a:ea typeface="Arial;sans-serif"/>
              </a:rPr>
              <a:t>для НКО в Уральском регионе </a:t>
            </a:r>
            <a:endParaRPr b="0" lang="ru-RU" sz="2200" spc="-1" strike="noStrike">
              <a:latin typeface="Arial"/>
            </a:endParaRPr>
          </a:p>
          <a:p>
            <a:pPr algn="ctr">
              <a:lnSpc>
                <a:spcPct val="150000"/>
              </a:lnSpc>
            </a:pPr>
            <a:r>
              <a:rPr b="0" i="1" lang="ru-RU" sz="2200" spc="-1" strike="noStrike">
                <a:solidFill>
                  <a:srgbClr val="000000"/>
                </a:solidFill>
                <a:latin typeface="Calibri"/>
                <a:ea typeface="Arial;sans-serif"/>
              </a:rPr>
              <a:t>по проекту «Правовая команда»:</a:t>
            </a:r>
            <a:endParaRPr b="0" lang="ru-RU" sz="2200" spc="-1" strike="noStrike">
              <a:latin typeface="Arial"/>
            </a:endParaRPr>
          </a:p>
          <a:p>
            <a:pPr algn="ctr">
              <a:lnSpc>
                <a:spcPct val="150000"/>
              </a:lnSpc>
            </a:pPr>
            <a:r>
              <a:rPr b="0" lang="ru-RU" sz="2200" spc="-1" strike="noStrike">
                <a:solidFill>
                  <a:srgbClr val="000000"/>
                </a:solidFill>
                <a:latin typeface="Calibri"/>
                <a:ea typeface="Arial;sans-serif"/>
              </a:rPr>
              <a:t>+7-953-607-20-05, 8(343) 268-63-83</a:t>
            </a:r>
            <a:endParaRPr b="0" lang="ru-RU" sz="2200" spc="-1" strike="noStrike">
              <a:latin typeface="Arial"/>
            </a:endParaRPr>
          </a:p>
          <a:p>
            <a:pPr algn="ctr">
              <a:lnSpc>
                <a:spcPct val="150000"/>
              </a:lnSpc>
            </a:pPr>
            <a:endParaRPr b="0" lang="ru-RU" sz="22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2" name="CustomShape 1"/>
          <p:cNvSpPr/>
          <p:nvPr/>
        </p:nvSpPr>
        <p:spPr>
          <a:xfrm>
            <a:off x="1260000" y="1039320"/>
            <a:ext cx="6298920" cy="3459600"/>
          </a:xfrm>
          <a:prstGeom prst="rect">
            <a:avLst/>
          </a:prstGeom>
          <a:noFill/>
          <a:ln w="0">
            <a:noFill/>
          </a:ln>
        </p:spPr>
        <p:style>
          <a:lnRef idx="0"/>
          <a:fillRef idx="0"/>
          <a:effectRef idx="0"/>
          <a:fontRef idx="minor"/>
        </p:style>
        <p:txBody>
          <a:bodyPr lIns="90000" rIns="90000" tIns="45000" bIns="45000">
            <a:noAutofit/>
          </a:bodyPr>
          <a:p>
            <a:pPr algn="ctr">
              <a:lnSpc>
                <a:spcPct val="100000"/>
              </a:lnSpc>
            </a:pPr>
            <a:r>
              <a:rPr b="1" lang="ru-RU" sz="2400" spc="-1" strike="noStrike">
                <a:solidFill>
                  <a:srgbClr val="000000"/>
                </a:solidFill>
                <a:latin typeface="Calibri"/>
                <a:ea typeface="Arial"/>
              </a:rPr>
              <a:t>Спасибо за внимание!</a:t>
            </a:r>
            <a:endParaRPr b="0" lang="ru-RU" sz="2400" spc="-1" strike="noStrike">
              <a:latin typeface="Arial"/>
            </a:endParaRPr>
          </a:p>
          <a:p>
            <a:pPr>
              <a:lnSpc>
                <a:spcPct val="100000"/>
              </a:lnSpc>
            </a:pPr>
            <a:endParaRPr b="0" lang="ru-RU" sz="2400" spc="-1" strike="noStrike">
              <a:latin typeface="Arial"/>
            </a:endParaRPr>
          </a:p>
          <a:p>
            <a:pPr>
              <a:lnSpc>
                <a:spcPct val="100000"/>
              </a:lnSpc>
            </a:pPr>
            <a:r>
              <a:rPr b="1" lang="ru-RU" sz="2200" spc="-1" strike="noStrike">
                <a:solidFill>
                  <a:srgbClr val="000000"/>
                </a:solidFill>
                <a:latin typeface="Arial"/>
                <a:ea typeface="Arial"/>
              </a:rPr>
              <a:t>Сайт Ассоциации </a:t>
            </a:r>
            <a:endParaRPr b="0" lang="ru-RU" sz="2200" spc="-1" strike="noStrike">
              <a:latin typeface="Arial"/>
            </a:endParaRPr>
          </a:p>
          <a:p>
            <a:pPr>
              <a:lnSpc>
                <a:spcPct val="100000"/>
              </a:lnSpc>
            </a:pPr>
            <a:r>
              <a:rPr b="1" lang="ru-RU" sz="2200" spc="-1" strike="noStrike">
                <a:solidFill>
                  <a:srgbClr val="000000"/>
                </a:solidFill>
                <a:latin typeface="Arial"/>
                <a:ea typeface="Arial"/>
              </a:rPr>
              <a:t>«Юристы за гражданское общество»:</a:t>
            </a:r>
            <a:br/>
            <a:r>
              <a:rPr b="0" lang="en-US" sz="2200" spc="-1" strike="noStrike" u="sng">
                <a:solidFill>
                  <a:srgbClr val="000000"/>
                </a:solidFill>
                <a:uFillTx/>
                <a:latin typeface="Arial"/>
                <a:ea typeface="Arial"/>
              </a:rPr>
              <a:t>lawcs.ru</a:t>
            </a:r>
            <a:endParaRPr b="0" lang="ru-RU" sz="2200" spc="-1" strike="noStrike">
              <a:latin typeface="Arial"/>
            </a:endParaRPr>
          </a:p>
          <a:p>
            <a:pPr>
              <a:lnSpc>
                <a:spcPct val="100000"/>
              </a:lnSpc>
            </a:pPr>
            <a:endParaRPr b="0" lang="ru-RU" sz="2200" spc="-1" strike="noStrike">
              <a:latin typeface="Arial"/>
            </a:endParaRPr>
          </a:p>
          <a:p>
            <a:pPr>
              <a:lnSpc>
                <a:spcPct val="100000"/>
              </a:lnSpc>
            </a:pPr>
            <a:r>
              <a:rPr b="1" lang="ru-RU" sz="2200" spc="-1" strike="noStrike">
                <a:solidFill>
                  <a:srgbClr val="000000"/>
                </a:solidFill>
                <a:latin typeface="Arial"/>
                <a:ea typeface="Arial"/>
              </a:rPr>
              <a:t>Подписаться на рассылку: </a:t>
            </a:r>
            <a:br/>
            <a:r>
              <a:rPr b="0" lang="en-US" sz="2200" spc="-1" strike="noStrike" u="sng">
                <a:solidFill>
                  <a:srgbClr val="000000"/>
                </a:solidFill>
                <a:uFillTx/>
                <a:latin typeface="Arial"/>
                <a:ea typeface="Arial"/>
              </a:rPr>
              <a:t>info@lawcs.ru</a:t>
            </a:r>
            <a:endParaRPr b="0" lang="ru-RU" sz="2200" spc="-1" strike="noStrike">
              <a:latin typeface="Arial"/>
            </a:endParaRPr>
          </a:p>
          <a:p>
            <a:pPr>
              <a:lnSpc>
                <a:spcPct val="100000"/>
              </a:lnSpc>
            </a:pPr>
            <a:endParaRPr b="0" lang="ru-RU" sz="2200" spc="-1" strike="noStrike">
              <a:latin typeface="Arial"/>
            </a:endParaRPr>
          </a:p>
          <a:p>
            <a:pPr>
              <a:lnSpc>
                <a:spcPct val="100000"/>
              </a:lnSpc>
            </a:pPr>
            <a:endParaRPr b="0" lang="ru-RU" sz="2200" spc="-1" strike="noStrike">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c1b30"/>
      </a:dk2>
      <a:lt2>
        <a:srgbClr val="e7e6e6"/>
      </a:lt2>
      <a:accent1>
        <a:srgbClr val="83324e"/>
      </a:accent1>
      <a:accent2>
        <a:srgbClr val="4c1b31"/>
      </a:accent2>
      <a:accent3>
        <a:srgbClr val="c89ba5"/>
      </a:accent3>
      <a:accent4>
        <a:srgbClr val="9b324e"/>
      </a:accent4>
      <a:accent5>
        <a:srgbClr val="093e60"/>
      </a:accent5>
      <a:accent6>
        <a:srgbClr val="041f47"/>
      </a:accent6>
      <a:hlink>
        <a:srgbClr val="96324e"/>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c1b30"/>
      </a:dk2>
      <a:lt2>
        <a:srgbClr val="e7e6e6"/>
      </a:lt2>
      <a:accent1>
        <a:srgbClr val="83324e"/>
      </a:accent1>
      <a:accent2>
        <a:srgbClr val="4c1b31"/>
      </a:accent2>
      <a:accent3>
        <a:srgbClr val="c89ba5"/>
      </a:accent3>
      <a:accent4>
        <a:srgbClr val="9b324e"/>
      </a:accent4>
      <a:accent5>
        <a:srgbClr val="093e60"/>
      </a:accent5>
      <a:accent6>
        <a:srgbClr val="041f47"/>
      </a:accent6>
      <a:hlink>
        <a:srgbClr val="96324e"/>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Office Theme</Template>
  <TotalTime>6025</TotalTime>
  <Application>LibreOffice/7.0.3.1$MacOSX_X86_64 LibreOffice_project/d7547858d014d4cf69878db179d326fc3483e082</Application>
  <Words>103</Words>
  <Paragraphs>26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2019-10-05T07:13:50Z</dcterms:created>
  <dc:creator>пользователь Microsoft Office</dc:creator>
  <dc:description/>
  <dc:language>ru-RU</dc:language>
  <cp:lastModifiedBy/>
  <cp:lastPrinted>2023-05-24T07:49:26Z</cp:lastPrinted>
  <dcterms:modified xsi:type="dcterms:W3CDTF">2024-05-16T17:37:16Z</dcterms:modified>
  <cp:revision>168</cp:revision>
  <dc:subject/>
  <dc:title>Презентация PowerPoint</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5</vt:i4>
  </property>
  <property fmtid="{D5CDD505-2E9C-101B-9397-08002B2CF9AE}" pid="8" name="PresentationFormat">
    <vt:lpwstr>Экран (16:9)</vt:lpwstr>
  </property>
  <property fmtid="{D5CDD505-2E9C-101B-9397-08002B2CF9AE}" pid="9" name="ScaleCrop">
    <vt:bool>0</vt:bool>
  </property>
  <property fmtid="{D5CDD505-2E9C-101B-9397-08002B2CF9AE}" pid="10" name="ShareDoc">
    <vt:bool>0</vt:bool>
  </property>
  <property fmtid="{D5CDD505-2E9C-101B-9397-08002B2CF9AE}" pid="11" name="Slides">
    <vt:i4>7</vt:i4>
  </property>
</Properties>
</file>