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96" r:id="rId3"/>
    <p:sldId id="298" r:id="rId4"/>
    <p:sldId id="299" r:id="rId5"/>
    <p:sldId id="300" r:id="rId6"/>
    <p:sldId id="268" r:id="rId7"/>
    <p:sldId id="297" r:id="rId8"/>
    <p:sldId id="294" r:id="rId9"/>
    <p:sldId id="279" r:id="rId10"/>
    <p:sldId id="280" r:id="rId11"/>
    <p:sldId id="281" r:id="rId12"/>
    <p:sldId id="301" r:id="rId13"/>
    <p:sldId id="302" r:id="rId14"/>
    <p:sldId id="303" r:id="rId15"/>
    <p:sldId id="288" r:id="rId16"/>
    <p:sldId id="270" r:id="rId17"/>
    <p:sldId id="275" r:id="rId18"/>
    <p:sldId id="292" r:id="rId19"/>
    <p:sldId id="283" r:id="rId20"/>
    <p:sldId id="28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471" autoAdjust="0"/>
    <p:restoredTop sz="94660"/>
  </p:normalViewPr>
  <p:slideViewPr>
    <p:cSldViewPr>
      <p:cViewPr>
        <p:scale>
          <a:sx n="50" d="100"/>
          <a:sy n="50" d="100"/>
        </p:scale>
        <p:origin x="-1722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54755-E689-45FB-83F3-825852D2A466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37AE2B-F896-4522-AA0E-188BD9F0B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5589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37AE2B-F896-4522-AA0E-188BD9F0BA4B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8484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636911"/>
          </a:xfrm>
        </p:spPr>
        <p:txBody>
          <a:bodyPr>
            <a:normAutofit/>
          </a:bodyPr>
          <a:lstStyle/>
          <a:p>
            <a:r>
              <a:rPr lang="ru-RU" b="1" dirty="0"/>
              <a:t>Состояние и перспективы </a:t>
            </a:r>
            <a:r>
              <a:rPr lang="ru-RU" b="1" dirty="0" smtClean="0"/>
              <a:t>развития институтов гражданского общества Курганской </a:t>
            </a:r>
            <a:r>
              <a:rPr lang="ru-RU" b="1" dirty="0"/>
              <a:t>области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564904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По материалам проекта </a:t>
            </a:r>
            <a:r>
              <a:rPr lang="ru-RU" dirty="0">
                <a:solidFill>
                  <a:schemeClr val="tx1"/>
                </a:solidFill>
              </a:rPr>
              <a:t>“Региональный ресурсный центр развития и поддержки  социально - ориентированных некоммерческих организаций Курганской области”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35696" y="4552089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Маслова Л.М. научный руководитель проекта </a:t>
            </a:r>
          </a:p>
          <a:p>
            <a:pPr algn="ctr"/>
            <a:r>
              <a:rPr lang="ru-RU" sz="2400" dirty="0" smtClean="0"/>
              <a:t>кандидат социологических наук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339752" y="6488667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Г. Курган, 2018г.</a:t>
            </a:r>
            <a:endParaRPr lang="ru-RU" dirty="0"/>
          </a:p>
        </p:txBody>
      </p:sp>
      <p:pic>
        <p:nvPicPr>
          <p:cNvPr id="1026" name="Picture 2" descr="C:\Users\123\Desktop\zaplatk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986" y="4780615"/>
            <a:ext cx="1941597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23\Desktop\RWfTdEVzVP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560726"/>
            <a:ext cx="2464754" cy="111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5965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 задачи исследования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Цель - оценка </a:t>
            </a:r>
            <a:r>
              <a:rPr lang="ru-RU" dirty="0"/>
              <a:t>состояния институтов гражданского общества населением  Зауралья и выявление возможных направлений дальнейшего развития гражданского общества и его основных институтов в Курганской области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 smtClean="0"/>
              <a:t>Задачи:</a:t>
            </a:r>
            <a:endParaRPr lang="ru-RU" dirty="0"/>
          </a:p>
          <a:p>
            <a:pPr algn="just"/>
            <a:r>
              <a:rPr lang="ru-RU" dirty="0" smtClean="0"/>
              <a:t>выявление </a:t>
            </a:r>
            <a:r>
              <a:rPr lang="ru-RU" dirty="0"/>
              <a:t>понимания сущности гражданского общества и содержания деятельности институтов гражданского общества жителями Курганской области;</a:t>
            </a:r>
          </a:p>
          <a:p>
            <a:pPr algn="just"/>
            <a:r>
              <a:rPr lang="ru-RU" dirty="0" smtClean="0"/>
              <a:t>изучение </a:t>
            </a:r>
            <a:r>
              <a:rPr lang="ru-RU" dirty="0"/>
              <a:t>отношения  </a:t>
            </a:r>
            <a:r>
              <a:rPr lang="ru-RU" dirty="0" err="1"/>
              <a:t>зауральцев</a:t>
            </a:r>
            <a:r>
              <a:rPr lang="ru-RU" dirty="0"/>
              <a:t> к  деятельности общественных организаций на территории Курганской области;</a:t>
            </a:r>
          </a:p>
          <a:p>
            <a:pPr algn="just"/>
            <a:r>
              <a:rPr lang="ru-RU" dirty="0" smtClean="0"/>
              <a:t>оценить  </a:t>
            </a:r>
            <a:r>
              <a:rPr lang="ru-RU" dirty="0"/>
              <a:t>вовлеченность жителей Курганской области  в деятельность некоммерческих организаций;</a:t>
            </a:r>
          </a:p>
          <a:p>
            <a:pPr algn="just"/>
            <a:r>
              <a:rPr lang="ru-RU" dirty="0" smtClean="0"/>
              <a:t>выявить  </a:t>
            </a:r>
            <a:r>
              <a:rPr lang="ru-RU" dirty="0"/>
              <a:t>потенциал развития институтов гражданского общества в Курганской области.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7865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354162"/>
          </a:xfrm>
        </p:spPr>
        <p:txBody>
          <a:bodyPr>
            <a:normAutofit fontScale="90000"/>
          </a:bodyPr>
          <a:lstStyle/>
          <a:p>
            <a:r>
              <a:rPr lang="ru-RU" dirty="0"/>
              <a:t>Распределение респондентов по населенным пунктам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195597122"/>
              </p:ext>
            </p:extLst>
          </p:nvPr>
        </p:nvGraphicFramePr>
        <p:xfrm>
          <a:off x="323528" y="1556788"/>
          <a:ext cx="8496944" cy="40324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8899"/>
                <a:gridCol w="4248045"/>
              </a:tblGrid>
              <a:tr h="576065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Населенный пункт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Количество респондентов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6065"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г. Курган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240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6065"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г. Шадринск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6065"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Р.п. Юргамыш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6065"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Р.п. Лебяжье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6065"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с. Альменево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6065"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с. Звериноголовское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20813" y="2743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325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Оценка </a:t>
            </a:r>
            <a:r>
              <a:rPr lang="ru-RU" dirty="0" smtClean="0"/>
              <a:t>уровня  </a:t>
            </a:r>
            <a:r>
              <a:rPr lang="ru-RU" dirty="0"/>
              <a:t>жизни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854232472"/>
              </p:ext>
            </p:extLst>
          </p:nvPr>
        </p:nvGraphicFramePr>
        <p:xfrm>
          <a:off x="1331640" y="980728"/>
          <a:ext cx="6480721" cy="57606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50869"/>
                <a:gridCol w="2142968"/>
                <a:gridCol w="1993442"/>
                <a:gridCol w="1993442"/>
              </a:tblGrid>
              <a:tr h="477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N: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значения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число ответивших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% от числа ответивших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477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денег едва хватает на питание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1,80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7180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денег хватает на еду, покупка одежды - уже проблема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54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10,80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9621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хватает на еду и одежду, но бытовую технику только в кредит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248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49,60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9621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недвижимость недоступна, но бытовую технику можем купить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139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27,80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12062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можем позволить себе крупные покупки, в т.ч. автомобиль и недвижимость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1,80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7180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затрудняюсь ответить, отказ от ответа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8,20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  <a:tr h="2387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Итого: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100,00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01" marR="5750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0814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91476" cy="6048672"/>
          </a:xfrm>
        </p:spPr>
      </p:pic>
    </p:spTree>
    <p:extLst>
      <p:ext uri="{BB962C8B-B14F-4D97-AF65-F5344CB8AC3E}">
        <p14:creationId xmlns="" xmlns:p14="http://schemas.microsoft.com/office/powerpoint/2010/main" val="218329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548680"/>
            <a:ext cx="8764845" cy="5760640"/>
          </a:xfrm>
        </p:spPr>
      </p:pic>
    </p:spTree>
    <p:extLst>
      <p:ext uri="{BB962C8B-B14F-4D97-AF65-F5344CB8AC3E}">
        <p14:creationId xmlns:p14="http://schemas.microsoft.com/office/powerpoint/2010/main" xmlns="" val="35841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848872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51870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260648"/>
            <a:ext cx="8765141" cy="6048672"/>
          </a:xfrm>
        </p:spPr>
      </p:pic>
    </p:spTree>
    <p:extLst>
      <p:ext uri="{BB962C8B-B14F-4D97-AF65-F5344CB8AC3E}">
        <p14:creationId xmlns:p14="http://schemas.microsoft.com/office/powerpoint/2010/main" xmlns="" val="322702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Оценки уровня активности общественных объединений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20967649"/>
              </p:ext>
            </p:extLst>
          </p:nvPr>
        </p:nvGraphicFramePr>
        <p:xfrm>
          <a:off x="251519" y="1556792"/>
          <a:ext cx="8352930" cy="33808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6425"/>
                <a:gridCol w="1080120"/>
                <a:gridCol w="1224136"/>
                <a:gridCol w="1080120"/>
                <a:gridCol w="1152129"/>
              </a:tblGrid>
              <a:tr h="497366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Названия </a:t>
                      </a:r>
                      <a:r>
                        <a:rPr lang="ru-RU" sz="1600" dirty="0">
                          <a:effectLst/>
                        </a:rPr>
                        <a:t>объединений</a:t>
                      </a:r>
                      <a:endParaRPr lang="ru-RU" sz="1600" i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Высокий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Средний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Низкий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Затрудняюсь ответить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97366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Общества защиты прав потребителей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18,00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41,00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31,00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61452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Товарищества собственников жилья, жилищно-строительные кооперативы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34,40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8,20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50,20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07626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Территориальное общественное самоуправление, инициативные группы по обустройству жилых территорий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27,40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14,40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51,20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53576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Домовые комитеты, старшие по домам и подъездам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21,00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29,40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40,60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29400856"/>
              </p:ext>
            </p:extLst>
          </p:nvPr>
        </p:nvGraphicFramePr>
        <p:xfrm>
          <a:off x="251520" y="4904830"/>
          <a:ext cx="8352929" cy="14044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6424"/>
                <a:gridCol w="1080120"/>
                <a:gridCol w="1224136"/>
                <a:gridCol w="1080120"/>
                <a:gridCol w="1152129"/>
              </a:tblGrid>
              <a:tr h="468163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Туристические и охотничьи объединения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3,80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15,00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72,20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8163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Спортивные объединения /ассоциации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22,20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58,60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8163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Автомобилистские клубы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2,80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11,20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11,20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74,80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3690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22198113"/>
              </p:ext>
            </p:extLst>
          </p:nvPr>
        </p:nvGraphicFramePr>
        <p:xfrm>
          <a:off x="251521" y="764703"/>
          <a:ext cx="8640961" cy="55133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32447"/>
                <a:gridCol w="1080120"/>
                <a:gridCol w="1296144"/>
                <a:gridCol w="1152128"/>
                <a:gridCol w="1080122"/>
              </a:tblGrid>
              <a:tr h="547261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Клубы собаководов/любителей кошек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255" marR="22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3,00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76,40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</a:tr>
              <a:tr h="547261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Религиозные общины, организации и движения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255" marR="22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2,40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14,40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73,40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</a:tr>
              <a:tr h="729681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Национально-культурные объединения, диаспоры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255" marR="22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14,20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8,60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74,00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</a:tr>
              <a:tr h="364841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Экологические организации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255" marR="22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1,00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34,00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54,80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</a:tr>
              <a:tr h="547261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Волонтерские организации (помощь нуждающимся)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255" marR="22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12,80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30,60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18,00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38,60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</a:tr>
              <a:tr h="912101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Культурные, краеведческие, культурно-охранительные организации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255" marR="22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20,80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12,00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63,00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</a:tr>
              <a:tr h="1276942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Творческие союзы (любителей музыки, живописи, кино, театра, танцев, защита архитектурных памятников и заповедных зон)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255" marR="22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22,20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11,40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60,00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</a:tr>
              <a:tr h="547261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Клубы по интересам, хобби (клуб мамочек, шахматы и др.)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255" marR="22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24,80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9,60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59,40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7" marR="42167" marT="0" marB="0" anchor="ctr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95646940"/>
              </p:ext>
            </p:extLst>
          </p:nvPr>
        </p:nvGraphicFramePr>
        <p:xfrm>
          <a:off x="251520" y="260648"/>
          <a:ext cx="8640960" cy="8412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32448"/>
                <a:gridCol w="1080120"/>
                <a:gridCol w="1296144"/>
                <a:gridCol w="1152128"/>
                <a:gridCol w="1080120"/>
              </a:tblGrid>
              <a:tr h="91440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Названия </a:t>
                      </a:r>
                      <a:r>
                        <a:rPr lang="ru-RU" sz="1600" dirty="0">
                          <a:effectLst/>
                        </a:rPr>
                        <a:t>объединений</a:t>
                      </a:r>
                      <a:endParaRPr lang="ru-RU" sz="1600" i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Высокий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Средний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Низкий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Затрудняюсь ответить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10180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608343"/>
              </p:ext>
            </p:extLst>
          </p:nvPr>
        </p:nvGraphicFramePr>
        <p:xfrm>
          <a:off x="251520" y="260648"/>
          <a:ext cx="8640960" cy="8412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32448"/>
                <a:gridCol w="1080120"/>
                <a:gridCol w="1296144"/>
                <a:gridCol w="1152128"/>
                <a:gridCol w="1080120"/>
              </a:tblGrid>
              <a:tr h="91440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Названия </a:t>
                      </a:r>
                      <a:r>
                        <a:rPr lang="ru-RU" sz="1600" dirty="0">
                          <a:effectLst/>
                        </a:rPr>
                        <a:t>объединений</a:t>
                      </a:r>
                      <a:endParaRPr lang="ru-RU" sz="1600" i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Высокий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Средний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Низкий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Затрудняюсь ответить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38241553"/>
              </p:ext>
            </p:extLst>
          </p:nvPr>
        </p:nvGraphicFramePr>
        <p:xfrm>
          <a:off x="251520" y="1124744"/>
          <a:ext cx="8640961" cy="46341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32448"/>
                <a:gridCol w="1080120"/>
                <a:gridCol w="1296144"/>
                <a:gridCol w="1152128"/>
                <a:gridCol w="1080121"/>
              </a:tblGrid>
              <a:tr h="452596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Благотворительные общества/организации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82" marR="333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31,40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17,20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42,40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</a:tr>
              <a:tr h="1357789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Правозащитные организации (юридическая помощь жертвам произвола властей, призывникам и др.)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82" marR="333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2,60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12,60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17,60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67,20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</a:tr>
              <a:tr h="1131491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Молодежные неформальные объединения неполитического характера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82" marR="333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3,80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8,20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67,60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</a:tr>
              <a:tr h="226298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Ветеранские организации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82" marR="333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12,40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22,40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14,80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50,40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</a:tr>
              <a:tr h="678894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Общественные объединения (слепых, инвалидов и др.)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82" marR="333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16,40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18,00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61,20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</a:tr>
              <a:tr h="452596">
                <a:tc>
                  <a:txBody>
                    <a:bodyPr/>
                    <a:lstStyle/>
                    <a:p>
                      <a:pPr marL="419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Профессиональные союзы (профсоюзы)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82" marR="333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3,20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17,60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17,00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62,20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</a:tr>
              <a:tr h="22629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 Интернет-сообщества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382" marR="333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8,60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19,00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5,80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66,60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1" marR="63251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0704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8705049" cy="5616624"/>
          </a:xfrm>
        </p:spPr>
      </p:pic>
    </p:spTree>
    <p:extLst>
      <p:ext uri="{BB962C8B-B14F-4D97-AF65-F5344CB8AC3E}">
        <p14:creationId xmlns="" xmlns:p14="http://schemas.microsoft.com/office/powerpoint/2010/main" val="192868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8722628" cy="6048672"/>
          </a:xfrm>
        </p:spPr>
      </p:pic>
    </p:spTree>
    <p:extLst>
      <p:ext uri="{BB962C8B-B14F-4D97-AF65-F5344CB8AC3E}">
        <p14:creationId xmlns="" xmlns:p14="http://schemas.microsoft.com/office/powerpoint/2010/main" val="108510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5816401"/>
          </a:xfrm>
        </p:spPr>
      </p:pic>
    </p:spTree>
    <p:extLst>
      <p:ext uri="{BB962C8B-B14F-4D97-AF65-F5344CB8AC3E}">
        <p14:creationId xmlns="" xmlns:p14="http://schemas.microsoft.com/office/powerpoint/2010/main" val="245983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8879311" cy="5832648"/>
          </a:xfrm>
        </p:spPr>
      </p:pic>
    </p:spTree>
    <p:extLst>
      <p:ext uri="{BB962C8B-B14F-4D97-AF65-F5344CB8AC3E}">
        <p14:creationId xmlns:p14="http://schemas.microsoft.com/office/powerpoint/2010/main" xmlns="" val="318743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692696"/>
            <a:ext cx="8658163" cy="4680520"/>
          </a:xfrm>
        </p:spPr>
      </p:pic>
    </p:spTree>
    <p:extLst>
      <p:ext uri="{BB962C8B-B14F-4D97-AF65-F5344CB8AC3E}">
        <p14:creationId xmlns:p14="http://schemas.microsoft.com/office/powerpoint/2010/main" xmlns="" val="71572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260648"/>
            <a:ext cx="8862143" cy="5832648"/>
          </a:xfrm>
        </p:spPr>
      </p:pic>
    </p:spTree>
    <p:extLst>
      <p:ext uri="{BB962C8B-B14F-4D97-AF65-F5344CB8AC3E}">
        <p14:creationId xmlns:p14="http://schemas.microsoft.com/office/powerpoint/2010/main" xmlns="" val="172824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8712968" cy="6120680"/>
          </a:xfrm>
        </p:spPr>
      </p:pic>
    </p:spTree>
    <p:extLst>
      <p:ext uri="{BB962C8B-B14F-4D97-AF65-F5344CB8AC3E}">
        <p14:creationId xmlns:p14="http://schemas.microsoft.com/office/powerpoint/2010/main" xmlns="" val="360498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Рекомендации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640960" cy="5472608"/>
          </a:xfrm>
        </p:spPr>
        <p:txBody>
          <a:bodyPr>
            <a:normAutofit/>
          </a:bodyPr>
          <a:lstStyle/>
          <a:p>
            <a:pPr algn="just"/>
            <a:r>
              <a:rPr lang="ru-RU" sz="2000" dirty="0"/>
              <a:t>Необходима дополнительная и </a:t>
            </a:r>
            <a:r>
              <a:rPr lang="ru-RU" sz="2000" dirty="0" smtClean="0"/>
              <a:t>последовательная работа  по созданию условий для развития институтов гражданского общества. </a:t>
            </a:r>
          </a:p>
          <a:p>
            <a:pPr algn="just"/>
            <a:r>
              <a:rPr lang="ru-RU" sz="2000" dirty="0"/>
              <a:t>Важно создать  условия по расширению ресурсного  потенциала для развития институтов гражданского общества. Активнее </a:t>
            </a:r>
            <a:r>
              <a:rPr lang="ru-RU" sz="2000" dirty="0" smtClean="0"/>
              <a:t>использовать </a:t>
            </a:r>
            <a:r>
              <a:rPr lang="ru-RU" sz="2000" dirty="0"/>
              <a:t>возможности социальных сетей для прямой и обратной связи решения </a:t>
            </a:r>
            <a:r>
              <a:rPr lang="ru-RU" sz="2000" dirty="0" smtClean="0"/>
              <a:t>социальных проблем.</a:t>
            </a:r>
          </a:p>
          <a:p>
            <a:pPr algn="just"/>
            <a:r>
              <a:rPr lang="ru-RU" sz="2000" dirty="0"/>
              <a:t>Н</a:t>
            </a:r>
            <a:r>
              <a:rPr lang="ru-RU" sz="2000" dirty="0" smtClean="0"/>
              <a:t>еобходимо </a:t>
            </a:r>
            <a:r>
              <a:rPr lang="ru-RU" sz="2000" dirty="0"/>
              <a:t>тиражировать лучшие практики деятельности общественных </a:t>
            </a:r>
            <a:r>
              <a:rPr lang="ru-RU" sz="2000" dirty="0" smtClean="0"/>
              <a:t>организаций</a:t>
            </a:r>
            <a:r>
              <a:rPr lang="ru-RU" sz="2000" dirty="0"/>
              <a:t>, успешные проекты бизнеса</a:t>
            </a:r>
            <a:r>
              <a:rPr lang="ru-RU" sz="2000" dirty="0" smtClean="0"/>
              <a:t>.</a:t>
            </a:r>
          </a:p>
          <a:p>
            <a:pPr lvl="0" algn="just"/>
            <a:r>
              <a:rPr lang="ru-RU" sz="2000" dirty="0" smtClean="0"/>
              <a:t>Актуально применение </a:t>
            </a:r>
            <a:r>
              <a:rPr lang="ru-RU" sz="2000" dirty="0"/>
              <a:t>проектного подхода в практике совместных действий власти,   бизнеса и некоммерческого сектора при  решении социально-значимых проблем Курганской области.</a:t>
            </a:r>
          </a:p>
          <a:p>
            <a:pPr lvl="0" algn="just"/>
            <a:r>
              <a:rPr lang="ru-RU" sz="2000" dirty="0"/>
              <a:t>В</a:t>
            </a:r>
            <a:r>
              <a:rPr lang="ru-RU" sz="2000" dirty="0" smtClean="0"/>
              <a:t>ажно </a:t>
            </a:r>
            <a:r>
              <a:rPr lang="ru-RU" sz="2000" dirty="0"/>
              <a:t>содействовать росту профессионализма представителей некоммерческого сектора, постоянному </a:t>
            </a:r>
            <a:r>
              <a:rPr lang="ru-RU" sz="2000" dirty="0" err="1"/>
              <a:t>межсекторальному</a:t>
            </a:r>
            <a:r>
              <a:rPr lang="ru-RU" sz="2000" dirty="0"/>
              <a:t> взаимодействию. </a:t>
            </a:r>
          </a:p>
          <a:p>
            <a:pPr algn="just"/>
            <a:r>
              <a:rPr lang="ru-RU" sz="2000" dirty="0" smtClean="0"/>
              <a:t>Большим потенциалом вовлеченности в деятельность институтов гражданского общества обладают молодые люди до 29 лет.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60435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671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altLang="ru-RU" dirty="0"/>
              <a:t>СПАСИБО ЗА ВНИМАНИЕ!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lnSpcReduction="10000"/>
          </a:bodyPr>
          <a:lstStyle/>
          <a:p>
            <a:pPr algn="ctr">
              <a:buSzPct val="75000"/>
              <a:buNone/>
            </a:pPr>
            <a:endParaRPr lang="ru-RU" altLang="ru-RU" sz="2400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buSzPct val="75000"/>
              <a:buNone/>
            </a:pPr>
            <a:r>
              <a:rPr lang="ru-RU" altLang="ru-RU" sz="2400" b="1" dirty="0" smtClean="0">
                <a:latin typeface="Tahoma" pitchFamily="34" charset="0"/>
                <a:cs typeface="Tahoma" pitchFamily="34" charset="0"/>
              </a:rPr>
              <a:t>ОТВЕТИМ НА ВАШИ ВОПРОСЫ</a:t>
            </a:r>
          </a:p>
          <a:p>
            <a:pPr algn="ctr">
              <a:spcBef>
                <a:spcPts val="600"/>
              </a:spcBef>
              <a:buSzPct val="75000"/>
              <a:buNone/>
            </a:pPr>
            <a:endParaRPr lang="ru-RU" altLang="ru-RU" b="1" dirty="0">
              <a:latin typeface="Tahoma" pitchFamily="34" charset="0"/>
              <a:cs typeface="Tahoma" pitchFamily="34" charset="0"/>
            </a:endParaRPr>
          </a:p>
          <a:p>
            <a:pPr algn="ctr">
              <a:spcBef>
                <a:spcPts val="600"/>
              </a:spcBef>
              <a:buSzPct val="75000"/>
              <a:buNone/>
            </a:pPr>
            <a:endParaRPr lang="ru-RU" altLang="ru-RU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spcBef>
                <a:spcPts val="600"/>
              </a:spcBef>
              <a:buSzPct val="75000"/>
              <a:buNone/>
            </a:pPr>
            <a:endParaRPr lang="ru-RU" altLang="ru-RU" b="1" dirty="0">
              <a:latin typeface="Tahoma" pitchFamily="34" charset="0"/>
              <a:cs typeface="Tahoma" pitchFamily="34" charset="0"/>
            </a:endParaRPr>
          </a:p>
          <a:p>
            <a:pPr algn="ctr">
              <a:spcBef>
                <a:spcPts val="600"/>
              </a:spcBef>
              <a:buSzPct val="75000"/>
              <a:buNone/>
            </a:pPr>
            <a:endParaRPr lang="ru-RU" altLang="ru-RU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spcBef>
                <a:spcPts val="600"/>
              </a:spcBef>
              <a:buSzPct val="75000"/>
              <a:buNone/>
            </a:pPr>
            <a:endParaRPr lang="en-US" altLang="ru-RU" b="1" dirty="0">
              <a:latin typeface="Tahoma" pitchFamily="34" charset="0"/>
              <a:cs typeface="Tahoma" pitchFamily="34" charset="0"/>
            </a:endParaRPr>
          </a:p>
          <a:p>
            <a:pPr algn="ctr">
              <a:spcBef>
                <a:spcPts val="600"/>
              </a:spcBef>
              <a:buSzPct val="75000"/>
              <a:buNone/>
            </a:pPr>
            <a:endParaRPr lang="ru-RU" altLang="ru-RU" sz="2000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spcBef>
                <a:spcPts val="600"/>
              </a:spcBef>
              <a:buSzPct val="75000"/>
              <a:buNone/>
            </a:pPr>
            <a:endParaRPr lang="ru-RU" altLang="ru-RU" sz="2000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spcBef>
                <a:spcPts val="600"/>
              </a:spcBef>
              <a:buSzPct val="75000"/>
              <a:buNone/>
            </a:pPr>
            <a:endParaRPr lang="ru-RU" altLang="ru-RU" sz="2000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spcBef>
                <a:spcPts val="600"/>
              </a:spcBef>
              <a:buSzPct val="75000"/>
              <a:buNone/>
            </a:pPr>
            <a:r>
              <a:rPr lang="ru-RU" altLang="ru-RU" sz="2000" b="1" dirty="0" smtClean="0">
                <a:latin typeface="Tahoma" pitchFamily="34" charset="0"/>
                <a:cs typeface="Tahoma" pitchFamily="34" charset="0"/>
              </a:rPr>
              <a:t>+</a:t>
            </a:r>
            <a:r>
              <a:rPr lang="ru-RU" altLang="ru-RU" sz="2000" b="1" dirty="0">
                <a:latin typeface="Tahoma" pitchFamily="34" charset="0"/>
                <a:cs typeface="Tahoma" pitchFamily="34" charset="0"/>
              </a:rPr>
              <a:t>7 (912) 832 29 88     </a:t>
            </a:r>
            <a:r>
              <a:rPr lang="en-US" altLang="ru-RU" sz="2000" b="1" dirty="0">
                <a:latin typeface="Tahoma" pitchFamily="34" charset="0"/>
                <a:cs typeface="Tahoma" pitchFamily="34" charset="0"/>
              </a:rPr>
              <a:t>belicheva@rambler.ru</a:t>
            </a:r>
          </a:p>
          <a:p>
            <a:pPr algn="ctr">
              <a:spcBef>
                <a:spcPts val="600"/>
              </a:spcBef>
              <a:buSzPct val="75000"/>
              <a:buNone/>
            </a:pPr>
            <a:endParaRPr lang="en-US" altLang="ru-RU" b="1" dirty="0">
              <a:latin typeface="Tahoma" pitchFamily="34" charset="0"/>
              <a:cs typeface="Tahoma" pitchFamily="34" charset="0"/>
            </a:endParaRPr>
          </a:p>
          <a:p>
            <a:endParaRPr lang="ru-RU" dirty="0"/>
          </a:p>
        </p:txBody>
      </p:sp>
      <p:pic>
        <p:nvPicPr>
          <p:cNvPr id="8195" name="Picture 3" descr="C:\Users\123\Desktop\Scan2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292" y="2492896"/>
            <a:ext cx="878235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4041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612</Words>
  <Application>Microsoft Office PowerPoint</Application>
  <PresentationFormat>Экран (4:3)</PresentationFormat>
  <Paragraphs>220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Состояние и перспективы развития институтов гражданского общества Курганской области</vt:lpstr>
      <vt:lpstr>Цель и задачи исследования</vt:lpstr>
      <vt:lpstr>Распределение респондентов по населенным пунктам </vt:lpstr>
      <vt:lpstr>Оценка уровня  жизни </vt:lpstr>
      <vt:lpstr>Слайд 5</vt:lpstr>
      <vt:lpstr>Слайд 6</vt:lpstr>
      <vt:lpstr>Слайд 7</vt:lpstr>
      <vt:lpstr>Слайд 8</vt:lpstr>
      <vt:lpstr>Оценки уровня активности общественных объединений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Рекомендации</vt:lpstr>
      <vt:lpstr>СПАСИБО ЗА ВНИМАНИЕ!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Состояние и перспективы развития институтов гражданского  общества Курганской области</dc:title>
  <dc:creator>123</dc:creator>
  <cp:lastModifiedBy>Sayuri</cp:lastModifiedBy>
  <cp:revision>21</cp:revision>
  <dcterms:created xsi:type="dcterms:W3CDTF">2018-10-31T08:07:20Z</dcterms:created>
  <dcterms:modified xsi:type="dcterms:W3CDTF">2019-01-20T15:25:03Z</dcterms:modified>
</cp:coreProperties>
</file>